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69" r:id="rId2"/>
    <p:sldId id="292" r:id="rId3"/>
    <p:sldId id="342" r:id="rId4"/>
    <p:sldId id="321" r:id="rId5"/>
    <p:sldId id="331" r:id="rId6"/>
    <p:sldId id="467" r:id="rId7"/>
    <p:sldId id="486" r:id="rId8"/>
    <p:sldId id="320" r:id="rId9"/>
    <p:sldId id="478" r:id="rId10"/>
    <p:sldId id="481" r:id="rId11"/>
    <p:sldId id="480" r:id="rId12"/>
    <p:sldId id="482" r:id="rId13"/>
    <p:sldId id="345" r:id="rId14"/>
    <p:sldId id="346" r:id="rId15"/>
    <p:sldId id="347" r:id="rId16"/>
    <p:sldId id="348" r:id="rId17"/>
    <p:sldId id="469" r:id="rId18"/>
    <p:sldId id="416" r:id="rId19"/>
    <p:sldId id="456" r:id="rId20"/>
    <p:sldId id="473" r:id="rId21"/>
    <p:sldId id="483" r:id="rId22"/>
    <p:sldId id="435" r:id="rId23"/>
    <p:sldId id="484" r:id="rId24"/>
    <p:sldId id="485" r:id="rId25"/>
    <p:sldId id="322" r:id="rId26"/>
    <p:sldId id="447" r:id="rId27"/>
    <p:sldId id="465" r:id="rId28"/>
    <p:sldId id="471" r:id="rId29"/>
    <p:sldId id="452" r:id="rId30"/>
    <p:sldId id="472" r:id="rId31"/>
    <p:sldId id="388" r:id="rId32"/>
    <p:sldId id="489" r:id="rId33"/>
    <p:sldId id="475" r:id="rId34"/>
    <p:sldId id="487" r:id="rId35"/>
    <p:sldId id="488" r:id="rId36"/>
    <p:sldId id="462" r:id="rId37"/>
    <p:sldId id="451" r:id="rId38"/>
    <p:sldId id="330" r:id="rId39"/>
    <p:sldId id="490" r:id="rId40"/>
    <p:sldId id="338" r:id="rId41"/>
    <p:sldId id="474" r:id="rId42"/>
    <p:sldId id="286" r:id="rId43"/>
    <p:sldId id="460" r:id="rId44"/>
    <p:sldId id="464" r:id="rId45"/>
    <p:sldId id="422" r:id="rId46"/>
    <p:sldId id="424" r:id="rId47"/>
    <p:sldId id="438" r:id="rId48"/>
    <p:sldId id="440" r:id="rId49"/>
    <p:sldId id="441" r:id="rId50"/>
    <p:sldId id="43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5A0A4"/>
    <a:srgbClr val="8E9393"/>
    <a:srgbClr val="8E93AE"/>
    <a:srgbClr val="3A9A2D"/>
    <a:srgbClr val="5F3F85"/>
    <a:srgbClr val="CA4546"/>
    <a:srgbClr val="B60805"/>
    <a:srgbClr val="9372BC"/>
    <a:srgbClr val="876E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56D3C7-1049-46C9-A83D-E3FB4734B203}" v="15" dt="2023-03-07T17:11:27.29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82213" autoAdjust="0"/>
  </p:normalViewPr>
  <p:slideViewPr>
    <p:cSldViewPr snapToGrid="0">
      <p:cViewPr varScale="1">
        <p:scale>
          <a:sx n="77" d="100"/>
          <a:sy n="77" d="100"/>
        </p:scale>
        <p:origin x="76" y="15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熊谷 渉" userId="b7a4e8598c9bd55e" providerId="LiveId" clId="{F256D3C7-1049-46C9-A83D-E3FB4734B203}"/>
    <pc:docChg chg="undo custSel addSld delSld modSld sldOrd modMainMaster">
      <pc:chgData name="熊谷 渉" userId="b7a4e8598c9bd55e" providerId="LiveId" clId="{F256D3C7-1049-46C9-A83D-E3FB4734B203}" dt="2023-03-07T17:20:43.681" v="480"/>
      <pc:docMkLst>
        <pc:docMk/>
      </pc:docMkLst>
      <pc:sldChg chg="del">
        <pc:chgData name="熊谷 渉" userId="b7a4e8598c9bd55e" providerId="LiveId" clId="{F256D3C7-1049-46C9-A83D-E3FB4734B203}" dt="2023-03-07T17:14:11.739" v="458" actId="47"/>
        <pc:sldMkLst>
          <pc:docMk/>
          <pc:sldMk cId="3436793024" sldId="294"/>
        </pc:sldMkLst>
      </pc:sldChg>
      <pc:sldChg chg="delSp modSp mod ord">
        <pc:chgData name="熊谷 渉" userId="b7a4e8598c9bd55e" providerId="LiveId" clId="{F256D3C7-1049-46C9-A83D-E3FB4734B203}" dt="2023-03-07T17:20:43.681" v="480"/>
        <pc:sldMkLst>
          <pc:docMk/>
          <pc:sldMk cId="316410743" sldId="330"/>
        </pc:sldMkLst>
        <pc:spChg chg="mod">
          <ac:chgData name="熊谷 渉" userId="b7a4e8598c9bd55e" providerId="LiveId" clId="{F256D3C7-1049-46C9-A83D-E3FB4734B203}" dt="2023-03-07T17:13:32.143" v="456" actId="20577"/>
          <ac:spMkLst>
            <pc:docMk/>
            <pc:sldMk cId="316410743" sldId="330"/>
            <ac:spMk id="8" creationId="{63F42F52-0594-4323-9EB5-C8E2E4FF5897}"/>
          </ac:spMkLst>
        </pc:spChg>
        <pc:spChg chg="mod">
          <ac:chgData name="熊谷 渉" userId="b7a4e8598c9bd55e" providerId="LiveId" clId="{F256D3C7-1049-46C9-A83D-E3FB4734B203}" dt="2023-03-07T17:13:29.494" v="454" actId="1036"/>
          <ac:spMkLst>
            <pc:docMk/>
            <pc:sldMk cId="316410743" sldId="330"/>
            <ac:spMk id="15" creationId="{3896AE91-2FC7-4F87-8D34-BEFE4391D68C}"/>
          </ac:spMkLst>
        </pc:spChg>
        <pc:spChg chg="mod">
          <ac:chgData name="熊谷 渉" userId="b7a4e8598c9bd55e" providerId="LiveId" clId="{F256D3C7-1049-46C9-A83D-E3FB4734B203}" dt="2023-03-07T17:13:29.494" v="454" actId="1036"/>
          <ac:spMkLst>
            <pc:docMk/>
            <pc:sldMk cId="316410743" sldId="330"/>
            <ac:spMk id="17" creationId="{4578FA29-9645-4FFF-8653-278E802CA808}"/>
          </ac:spMkLst>
        </pc:spChg>
        <pc:spChg chg="del">
          <ac:chgData name="熊谷 渉" userId="b7a4e8598c9bd55e" providerId="LiveId" clId="{F256D3C7-1049-46C9-A83D-E3FB4734B203}" dt="2023-03-07T17:13:16.273" v="419" actId="478"/>
          <ac:spMkLst>
            <pc:docMk/>
            <pc:sldMk cId="316410743" sldId="330"/>
            <ac:spMk id="18" creationId="{49C812F0-F691-4BE0-9A63-0F76A810131F}"/>
          </ac:spMkLst>
        </pc:spChg>
        <pc:spChg chg="mod">
          <ac:chgData name="熊谷 渉" userId="b7a4e8598c9bd55e" providerId="LiveId" clId="{F256D3C7-1049-46C9-A83D-E3FB4734B203}" dt="2023-03-07T17:13:29.494" v="454" actId="1036"/>
          <ac:spMkLst>
            <pc:docMk/>
            <pc:sldMk cId="316410743" sldId="330"/>
            <ac:spMk id="20" creationId="{36720D3A-C768-41F2-8C68-545ADC2E5563}"/>
          </ac:spMkLst>
        </pc:spChg>
        <pc:spChg chg="mod">
          <ac:chgData name="熊谷 渉" userId="b7a4e8598c9bd55e" providerId="LiveId" clId="{F256D3C7-1049-46C9-A83D-E3FB4734B203}" dt="2023-03-07T17:13:29.494" v="454" actId="1036"/>
          <ac:spMkLst>
            <pc:docMk/>
            <pc:sldMk cId="316410743" sldId="330"/>
            <ac:spMk id="21" creationId="{F3CC3692-7733-40DB-BA69-D78BA91B65CD}"/>
          </ac:spMkLst>
        </pc:spChg>
        <pc:spChg chg="del">
          <ac:chgData name="熊谷 渉" userId="b7a4e8598c9bd55e" providerId="LiveId" clId="{F256D3C7-1049-46C9-A83D-E3FB4734B203}" dt="2023-03-07T17:13:16.273" v="419" actId="478"/>
          <ac:spMkLst>
            <pc:docMk/>
            <pc:sldMk cId="316410743" sldId="330"/>
            <ac:spMk id="22" creationId="{EE7889DB-18A5-4690-A7B0-EDEB2DD59DEB}"/>
          </ac:spMkLst>
        </pc:spChg>
        <pc:spChg chg="del">
          <ac:chgData name="熊谷 渉" userId="b7a4e8598c9bd55e" providerId="LiveId" clId="{F256D3C7-1049-46C9-A83D-E3FB4734B203}" dt="2023-03-07T17:13:43.826" v="457" actId="478"/>
          <ac:spMkLst>
            <pc:docMk/>
            <pc:sldMk cId="316410743" sldId="330"/>
            <ac:spMk id="23" creationId="{E44555A1-035A-44EA-AA43-AD041FFC2ECA}"/>
          </ac:spMkLst>
        </pc:spChg>
        <pc:spChg chg="del">
          <ac:chgData name="熊谷 渉" userId="b7a4e8598c9bd55e" providerId="LiveId" clId="{F256D3C7-1049-46C9-A83D-E3FB4734B203}" dt="2023-03-07T17:13:16.273" v="419" actId="478"/>
          <ac:spMkLst>
            <pc:docMk/>
            <pc:sldMk cId="316410743" sldId="330"/>
            <ac:spMk id="24" creationId="{CE3DDA8C-E809-4D43-812E-E0701968B583}"/>
          </ac:spMkLst>
        </pc:spChg>
        <pc:spChg chg="del">
          <ac:chgData name="熊谷 渉" userId="b7a4e8598c9bd55e" providerId="LiveId" clId="{F256D3C7-1049-46C9-A83D-E3FB4734B203}" dt="2023-03-07T17:12:48.769" v="398" actId="478"/>
          <ac:spMkLst>
            <pc:docMk/>
            <pc:sldMk cId="316410743" sldId="330"/>
            <ac:spMk id="25" creationId="{97966D38-D24E-4CE6-8427-53F9DC80E29E}"/>
          </ac:spMkLst>
        </pc:spChg>
        <pc:spChg chg="mod">
          <ac:chgData name="熊谷 渉" userId="b7a4e8598c9bd55e" providerId="LiveId" clId="{F256D3C7-1049-46C9-A83D-E3FB4734B203}" dt="2023-03-07T17:13:29.494" v="454" actId="1036"/>
          <ac:spMkLst>
            <pc:docMk/>
            <pc:sldMk cId="316410743" sldId="330"/>
            <ac:spMk id="27" creationId="{ED936137-596C-4689-8C66-BC5C6CA3C70E}"/>
          </ac:spMkLst>
        </pc:spChg>
        <pc:spChg chg="mod">
          <ac:chgData name="熊谷 渉" userId="b7a4e8598c9bd55e" providerId="LiveId" clId="{F256D3C7-1049-46C9-A83D-E3FB4734B203}" dt="2023-03-07T17:13:29.494" v="454" actId="1036"/>
          <ac:spMkLst>
            <pc:docMk/>
            <pc:sldMk cId="316410743" sldId="330"/>
            <ac:spMk id="28" creationId="{79A085FF-F4DA-402A-B930-78FC72FC22B9}"/>
          </ac:spMkLst>
        </pc:spChg>
        <pc:spChg chg="mod">
          <ac:chgData name="熊谷 渉" userId="b7a4e8598c9bd55e" providerId="LiveId" clId="{F256D3C7-1049-46C9-A83D-E3FB4734B203}" dt="2023-03-07T17:13:29.494" v="454" actId="1036"/>
          <ac:spMkLst>
            <pc:docMk/>
            <pc:sldMk cId="316410743" sldId="330"/>
            <ac:spMk id="29" creationId="{667BC34E-DE05-498A-9E2B-258BC68B17AA}"/>
          </ac:spMkLst>
        </pc:spChg>
        <pc:spChg chg="mod">
          <ac:chgData name="熊谷 渉" userId="b7a4e8598c9bd55e" providerId="LiveId" clId="{F256D3C7-1049-46C9-A83D-E3FB4734B203}" dt="2023-03-07T17:13:29.494" v="454" actId="1036"/>
          <ac:spMkLst>
            <pc:docMk/>
            <pc:sldMk cId="316410743" sldId="330"/>
            <ac:spMk id="32" creationId="{313E0288-65F9-443D-8A57-2E5F9BFB3DF4}"/>
          </ac:spMkLst>
        </pc:spChg>
        <pc:spChg chg="mod">
          <ac:chgData name="熊谷 渉" userId="b7a4e8598c9bd55e" providerId="LiveId" clId="{F256D3C7-1049-46C9-A83D-E3FB4734B203}" dt="2023-03-07T17:13:29.494" v="454" actId="1036"/>
          <ac:spMkLst>
            <pc:docMk/>
            <pc:sldMk cId="316410743" sldId="330"/>
            <ac:spMk id="33" creationId="{24569B84-D4BB-4BA4-94B9-26F74139B6AD}"/>
          </ac:spMkLst>
        </pc:spChg>
        <pc:spChg chg="mod">
          <ac:chgData name="熊谷 渉" userId="b7a4e8598c9bd55e" providerId="LiveId" clId="{F256D3C7-1049-46C9-A83D-E3FB4734B203}" dt="2023-03-07T17:09:12.668" v="362" actId="20577"/>
          <ac:spMkLst>
            <pc:docMk/>
            <pc:sldMk cId="316410743" sldId="330"/>
            <ac:spMk id="34" creationId="{0FF6DB32-A844-427A-A56E-DC88612DB8FC}"/>
          </ac:spMkLst>
        </pc:spChg>
      </pc:sldChg>
      <pc:sldChg chg="addSp delSp modSp add mod">
        <pc:chgData name="熊谷 渉" userId="b7a4e8598c9bd55e" providerId="LiveId" clId="{F256D3C7-1049-46C9-A83D-E3FB4734B203}" dt="2023-03-07T16:44:38.230" v="302" actId="14734"/>
        <pc:sldMkLst>
          <pc:docMk/>
          <pc:sldMk cId="863962559" sldId="331"/>
        </pc:sldMkLst>
        <pc:spChg chg="mod">
          <ac:chgData name="熊谷 渉" userId="b7a4e8598c9bd55e" providerId="LiveId" clId="{F256D3C7-1049-46C9-A83D-E3FB4734B203}" dt="2023-03-07T15:40:59.308" v="100" actId="1036"/>
          <ac:spMkLst>
            <pc:docMk/>
            <pc:sldMk cId="863962559" sldId="331"/>
            <ac:spMk id="13" creationId="{466AD4C2-C11D-4295-84A1-ABC1BF0A2392}"/>
          </ac:spMkLst>
        </pc:spChg>
        <pc:spChg chg="mod">
          <ac:chgData name="熊谷 渉" userId="b7a4e8598c9bd55e" providerId="LiveId" clId="{F256D3C7-1049-46C9-A83D-E3FB4734B203}" dt="2023-03-07T15:40:41.755" v="81" actId="1036"/>
          <ac:spMkLst>
            <pc:docMk/>
            <pc:sldMk cId="863962559" sldId="331"/>
            <ac:spMk id="15" creationId="{6B0D54D0-B9DA-4639-BEDA-1ED6BE6380E2}"/>
          </ac:spMkLst>
        </pc:spChg>
        <pc:spChg chg="mod">
          <ac:chgData name="熊谷 渉" userId="b7a4e8598c9bd55e" providerId="LiveId" clId="{F256D3C7-1049-46C9-A83D-E3FB4734B203}" dt="2023-03-07T15:47:46.797" v="246" actId="12789"/>
          <ac:spMkLst>
            <pc:docMk/>
            <pc:sldMk cId="863962559" sldId="331"/>
            <ac:spMk id="18" creationId="{5E6562E1-DB00-4859-8193-8BC69F03A052}"/>
          </ac:spMkLst>
        </pc:spChg>
        <pc:spChg chg="mod">
          <ac:chgData name="熊谷 渉" userId="b7a4e8598c9bd55e" providerId="LiveId" clId="{F256D3C7-1049-46C9-A83D-E3FB4734B203}" dt="2023-03-07T15:47:54.305" v="247" actId="12789"/>
          <ac:spMkLst>
            <pc:docMk/>
            <pc:sldMk cId="863962559" sldId="331"/>
            <ac:spMk id="19" creationId="{1312052C-4E92-4F39-9AE5-A8D06F2FD9B6}"/>
          </ac:spMkLst>
        </pc:spChg>
        <pc:spChg chg="mod">
          <ac:chgData name="熊谷 渉" userId="b7a4e8598c9bd55e" providerId="LiveId" clId="{F256D3C7-1049-46C9-A83D-E3FB4734B203}" dt="2023-03-07T16:40:25.442" v="279" actId="552"/>
          <ac:spMkLst>
            <pc:docMk/>
            <pc:sldMk cId="863962559" sldId="331"/>
            <ac:spMk id="26" creationId="{DB37C858-AEC8-4397-81A3-85DDB5CD9CAA}"/>
          </ac:spMkLst>
        </pc:spChg>
        <pc:spChg chg="mod">
          <ac:chgData name="熊谷 渉" userId="b7a4e8598c9bd55e" providerId="LiveId" clId="{F256D3C7-1049-46C9-A83D-E3FB4734B203}" dt="2023-03-07T15:30:57.509" v="4"/>
          <ac:spMkLst>
            <pc:docMk/>
            <pc:sldMk cId="863962559" sldId="331"/>
            <ac:spMk id="31" creationId="{C3D46064-84A3-46E0-9781-D5150A67E7FC}"/>
          </ac:spMkLst>
        </pc:spChg>
        <pc:spChg chg="mod">
          <ac:chgData name="熊谷 渉" userId="b7a4e8598c9bd55e" providerId="LiveId" clId="{F256D3C7-1049-46C9-A83D-E3FB4734B203}" dt="2023-03-07T16:40:25.442" v="279" actId="552"/>
          <ac:spMkLst>
            <pc:docMk/>
            <pc:sldMk cId="863962559" sldId="331"/>
            <ac:spMk id="32" creationId="{17E5A659-8187-4853-B3DB-A238A362528C}"/>
          </ac:spMkLst>
        </pc:spChg>
        <pc:spChg chg="mod">
          <ac:chgData name="熊谷 渉" userId="b7a4e8598c9bd55e" providerId="LiveId" clId="{F256D3C7-1049-46C9-A83D-E3FB4734B203}" dt="2023-03-07T15:40:59.308" v="100" actId="1036"/>
          <ac:spMkLst>
            <pc:docMk/>
            <pc:sldMk cId="863962559" sldId="331"/>
            <ac:spMk id="33" creationId="{C601EBBD-1CBB-4EFC-9FBA-C291898A295D}"/>
          </ac:spMkLst>
        </pc:spChg>
        <pc:spChg chg="mod">
          <ac:chgData name="熊谷 渉" userId="b7a4e8598c9bd55e" providerId="LiveId" clId="{F256D3C7-1049-46C9-A83D-E3FB4734B203}" dt="2023-03-07T15:40:59.308" v="100" actId="1036"/>
          <ac:spMkLst>
            <pc:docMk/>
            <pc:sldMk cId="863962559" sldId="331"/>
            <ac:spMk id="34" creationId="{FECBED07-4DFB-49F8-BABB-958ED67661C2}"/>
          </ac:spMkLst>
        </pc:spChg>
        <pc:spChg chg="add mod">
          <ac:chgData name="熊谷 渉" userId="b7a4e8598c9bd55e" providerId="LiveId" clId="{F256D3C7-1049-46C9-A83D-E3FB4734B203}" dt="2023-03-07T16:39:53.142" v="278" actId="14100"/>
          <ac:spMkLst>
            <pc:docMk/>
            <pc:sldMk cId="863962559" sldId="331"/>
            <ac:spMk id="43" creationId="{19E46E8C-3E50-0FB4-15A7-2FC19417CD66}"/>
          </ac:spMkLst>
        </pc:spChg>
        <pc:spChg chg="mod">
          <ac:chgData name="熊谷 渉" userId="b7a4e8598c9bd55e" providerId="LiveId" clId="{F256D3C7-1049-46C9-A83D-E3FB4734B203}" dt="2023-03-07T15:40:04.468" v="74" actId="14100"/>
          <ac:spMkLst>
            <pc:docMk/>
            <pc:sldMk cId="863962559" sldId="331"/>
            <ac:spMk id="44" creationId="{EE465C8E-95B2-4DE2-B2D9-1D693C71A61F}"/>
          </ac:spMkLst>
        </pc:spChg>
        <pc:spChg chg="mod">
          <ac:chgData name="熊谷 渉" userId="b7a4e8598c9bd55e" providerId="LiveId" clId="{F256D3C7-1049-46C9-A83D-E3FB4734B203}" dt="2023-03-07T15:40:41.755" v="81" actId="1036"/>
          <ac:spMkLst>
            <pc:docMk/>
            <pc:sldMk cId="863962559" sldId="331"/>
            <ac:spMk id="45" creationId="{C36495C1-86AB-41EB-BF6B-7762A9820DF3}"/>
          </ac:spMkLst>
        </pc:spChg>
        <pc:spChg chg="mod">
          <ac:chgData name="熊谷 渉" userId="b7a4e8598c9bd55e" providerId="LiveId" clId="{F256D3C7-1049-46C9-A83D-E3FB4734B203}" dt="2023-03-07T15:40:41.755" v="81" actId="1036"/>
          <ac:spMkLst>
            <pc:docMk/>
            <pc:sldMk cId="863962559" sldId="331"/>
            <ac:spMk id="46" creationId="{D5C0E911-CA24-4E02-8B80-8FE7CAB2512B}"/>
          </ac:spMkLst>
        </pc:spChg>
        <pc:spChg chg="del">
          <ac:chgData name="熊谷 渉" userId="b7a4e8598c9bd55e" providerId="LiveId" clId="{F256D3C7-1049-46C9-A83D-E3FB4734B203}" dt="2023-03-07T15:31:19.735" v="5" actId="478"/>
          <ac:spMkLst>
            <pc:docMk/>
            <pc:sldMk cId="863962559" sldId="331"/>
            <ac:spMk id="50" creationId="{BA8657F7-EA04-429B-BD21-0801CB5FD35B}"/>
          </ac:spMkLst>
        </pc:spChg>
        <pc:spChg chg="del">
          <ac:chgData name="熊谷 渉" userId="b7a4e8598c9bd55e" providerId="LiveId" clId="{F256D3C7-1049-46C9-A83D-E3FB4734B203}" dt="2023-03-07T15:34:03.361" v="58" actId="478"/>
          <ac:spMkLst>
            <pc:docMk/>
            <pc:sldMk cId="863962559" sldId="331"/>
            <ac:spMk id="51" creationId="{1C8954BD-BAF6-499B-90FA-A2F440E1D330}"/>
          </ac:spMkLst>
        </pc:spChg>
        <pc:spChg chg="del">
          <ac:chgData name="熊谷 渉" userId="b7a4e8598c9bd55e" providerId="LiveId" clId="{F256D3C7-1049-46C9-A83D-E3FB4734B203}" dt="2023-03-07T15:34:34.814" v="71" actId="478"/>
          <ac:spMkLst>
            <pc:docMk/>
            <pc:sldMk cId="863962559" sldId="331"/>
            <ac:spMk id="52" creationId="{7C7E9A40-1CFC-49AA-B808-2D2CD95C94F6}"/>
          </ac:spMkLst>
        </pc:spChg>
        <pc:spChg chg="del mod">
          <ac:chgData name="熊谷 渉" userId="b7a4e8598c9bd55e" providerId="LiveId" clId="{F256D3C7-1049-46C9-A83D-E3FB4734B203}" dt="2023-03-07T15:39:58.728" v="72" actId="478"/>
          <ac:spMkLst>
            <pc:docMk/>
            <pc:sldMk cId="863962559" sldId="331"/>
            <ac:spMk id="53" creationId="{A26C82DA-1939-4C6A-A24B-C737C5900AF6}"/>
          </ac:spMkLst>
        </pc:spChg>
        <pc:spChg chg="mod">
          <ac:chgData name="熊谷 渉" userId="b7a4e8598c9bd55e" providerId="LiveId" clId="{F256D3C7-1049-46C9-A83D-E3FB4734B203}" dt="2023-03-07T15:42:30.039" v="166" actId="1038"/>
          <ac:spMkLst>
            <pc:docMk/>
            <pc:sldMk cId="863962559" sldId="331"/>
            <ac:spMk id="54" creationId="{720FB6D8-41E6-4B16-984D-607165B8EEFE}"/>
          </ac:spMkLst>
        </pc:spChg>
        <pc:spChg chg="mod">
          <ac:chgData name="熊谷 渉" userId="b7a4e8598c9bd55e" providerId="LiveId" clId="{F256D3C7-1049-46C9-A83D-E3FB4734B203}" dt="2023-03-07T15:42:30.039" v="166" actId="1038"/>
          <ac:spMkLst>
            <pc:docMk/>
            <pc:sldMk cId="863962559" sldId="331"/>
            <ac:spMk id="55" creationId="{7C4B9262-91CD-4810-A374-6FA17E16AD7D}"/>
          </ac:spMkLst>
        </pc:spChg>
        <pc:spChg chg="del mod">
          <ac:chgData name="熊谷 渉" userId="b7a4e8598c9bd55e" providerId="LiveId" clId="{F256D3C7-1049-46C9-A83D-E3FB4734B203}" dt="2023-03-07T15:41:40.628" v="104" actId="478"/>
          <ac:spMkLst>
            <pc:docMk/>
            <pc:sldMk cId="863962559" sldId="331"/>
            <ac:spMk id="57" creationId="{7A4701D4-5BE3-46E3-BE51-60733ED94974}"/>
          </ac:spMkLst>
        </pc:spChg>
        <pc:spChg chg="del mod">
          <ac:chgData name="熊谷 渉" userId="b7a4e8598c9bd55e" providerId="LiveId" clId="{F256D3C7-1049-46C9-A83D-E3FB4734B203}" dt="2023-03-07T15:41:40.628" v="104" actId="478"/>
          <ac:spMkLst>
            <pc:docMk/>
            <pc:sldMk cId="863962559" sldId="331"/>
            <ac:spMk id="60" creationId="{11656E0D-02E7-4887-9E11-B91140DF06ED}"/>
          </ac:spMkLst>
        </pc:spChg>
        <pc:spChg chg="mod">
          <ac:chgData name="熊谷 渉" userId="b7a4e8598c9bd55e" providerId="LiveId" clId="{F256D3C7-1049-46C9-A83D-E3FB4734B203}" dt="2023-03-07T15:43:32.783" v="189" actId="1038"/>
          <ac:spMkLst>
            <pc:docMk/>
            <pc:sldMk cId="863962559" sldId="331"/>
            <ac:spMk id="64" creationId="{975B22E6-D339-4622-93CC-27944A3E9AB2}"/>
          </ac:spMkLst>
        </pc:spChg>
        <pc:spChg chg="mod">
          <ac:chgData name="熊谷 渉" userId="b7a4e8598c9bd55e" providerId="LiveId" clId="{F256D3C7-1049-46C9-A83D-E3FB4734B203}" dt="2023-03-07T15:43:32.783" v="189" actId="1038"/>
          <ac:spMkLst>
            <pc:docMk/>
            <pc:sldMk cId="863962559" sldId="331"/>
            <ac:spMk id="65" creationId="{899E187D-548D-4B4E-8239-29959768A0E4}"/>
          </ac:spMkLst>
        </pc:spChg>
        <pc:spChg chg="mod">
          <ac:chgData name="熊谷 渉" userId="b7a4e8598c9bd55e" providerId="LiveId" clId="{F256D3C7-1049-46C9-A83D-E3FB4734B203}" dt="2023-03-07T15:42:06.331" v="137" actId="1036"/>
          <ac:spMkLst>
            <pc:docMk/>
            <pc:sldMk cId="863962559" sldId="331"/>
            <ac:spMk id="66" creationId="{400AD92E-6EA9-4CAE-9870-8CF7CBF11295}"/>
          </ac:spMkLst>
        </pc:spChg>
        <pc:spChg chg="mod">
          <ac:chgData name="熊谷 渉" userId="b7a4e8598c9bd55e" providerId="LiveId" clId="{F256D3C7-1049-46C9-A83D-E3FB4734B203}" dt="2023-03-07T15:43:42.190" v="193" actId="1035"/>
          <ac:spMkLst>
            <pc:docMk/>
            <pc:sldMk cId="863962559" sldId="331"/>
            <ac:spMk id="67" creationId="{C05B9E35-3651-418D-93FA-9A227857E135}"/>
          </ac:spMkLst>
        </pc:spChg>
        <pc:spChg chg="mod">
          <ac:chgData name="熊谷 渉" userId="b7a4e8598c9bd55e" providerId="LiveId" clId="{F256D3C7-1049-46C9-A83D-E3FB4734B203}" dt="2023-03-07T16:40:25.442" v="279" actId="552"/>
          <ac:spMkLst>
            <pc:docMk/>
            <pc:sldMk cId="863962559" sldId="331"/>
            <ac:spMk id="68" creationId="{8409ED2A-ACDB-4E5A-A56B-650F1C7BD360}"/>
          </ac:spMkLst>
        </pc:spChg>
        <pc:spChg chg="mod">
          <ac:chgData name="熊谷 渉" userId="b7a4e8598c9bd55e" providerId="LiveId" clId="{F256D3C7-1049-46C9-A83D-E3FB4734B203}" dt="2023-03-07T16:40:25.442" v="279" actId="552"/>
          <ac:spMkLst>
            <pc:docMk/>
            <pc:sldMk cId="863962559" sldId="331"/>
            <ac:spMk id="69" creationId="{B1CF4BD4-E6AC-4E5D-AADE-E5612749BB4B}"/>
          </ac:spMkLst>
        </pc:spChg>
        <pc:spChg chg="mod">
          <ac:chgData name="熊谷 渉" userId="b7a4e8598c9bd55e" providerId="LiveId" clId="{F256D3C7-1049-46C9-A83D-E3FB4734B203}" dt="2023-03-07T16:40:25.442" v="279" actId="552"/>
          <ac:spMkLst>
            <pc:docMk/>
            <pc:sldMk cId="863962559" sldId="331"/>
            <ac:spMk id="70" creationId="{476B4794-A345-4535-B573-D29F3F7150D9}"/>
          </ac:spMkLst>
        </pc:spChg>
        <pc:spChg chg="mod">
          <ac:chgData name="熊谷 渉" userId="b7a4e8598c9bd55e" providerId="LiveId" clId="{F256D3C7-1049-46C9-A83D-E3FB4734B203}" dt="2023-03-07T15:40:41.755" v="81" actId="1036"/>
          <ac:spMkLst>
            <pc:docMk/>
            <pc:sldMk cId="863962559" sldId="331"/>
            <ac:spMk id="73" creationId="{CE07F0B4-AB7B-426D-AE68-C3FBFBAE14F4}"/>
          </ac:spMkLst>
        </pc:spChg>
        <pc:spChg chg="mod">
          <ac:chgData name="熊谷 渉" userId="b7a4e8598c9bd55e" providerId="LiveId" clId="{F256D3C7-1049-46C9-A83D-E3FB4734B203}" dt="2023-03-07T15:42:06.331" v="137" actId="1036"/>
          <ac:spMkLst>
            <pc:docMk/>
            <pc:sldMk cId="863962559" sldId="331"/>
            <ac:spMk id="74" creationId="{1CBFE271-0B9F-4B59-A32D-F989F564B004}"/>
          </ac:spMkLst>
        </pc:spChg>
        <pc:spChg chg="mod">
          <ac:chgData name="熊谷 渉" userId="b7a4e8598c9bd55e" providerId="LiveId" clId="{F256D3C7-1049-46C9-A83D-E3FB4734B203}" dt="2023-03-07T15:42:06.331" v="137" actId="1036"/>
          <ac:spMkLst>
            <pc:docMk/>
            <pc:sldMk cId="863962559" sldId="331"/>
            <ac:spMk id="75" creationId="{3DBDC954-6C90-4FE6-863D-5977D520BF97}"/>
          </ac:spMkLst>
        </pc:spChg>
        <pc:spChg chg="mod">
          <ac:chgData name="熊谷 渉" userId="b7a4e8598c9bd55e" providerId="LiveId" clId="{F256D3C7-1049-46C9-A83D-E3FB4734B203}" dt="2023-03-07T15:47:46.797" v="246" actId="12789"/>
          <ac:spMkLst>
            <pc:docMk/>
            <pc:sldMk cId="863962559" sldId="331"/>
            <ac:spMk id="78" creationId="{C5000DAA-9C6C-48B5-BDD9-AA1979831178}"/>
          </ac:spMkLst>
        </pc:spChg>
        <pc:spChg chg="mod">
          <ac:chgData name="熊谷 渉" userId="b7a4e8598c9bd55e" providerId="LiveId" clId="{F256D3C7-1049-46C9-A83D-E3FB4734B203}" dt="2023-03-07T15:47:54.305" v="247" actId="12789"/>
          <ac:spMkLst>
            <pc:docMk/>
            <pc:sldMk cId="863962559" sldId="331"/>
            <ac:spMk id="79" creationId="{25D695ED-F870-4FF1-85E1-25955DA10D81}"/>
          </ac:spMkLst>
        </pc:spChg>
        <pc:spChg chg="mod">
          <ac:chgData name="熊谷 渉" userId="b7a4e8598c9bd55e" providerId="LiveId" clId="{F256D3C7-1049-46C9-A83D-E3FB4734B203}" dt="2023-03-07T15:47:46.797" v="246" actId="12789"/>
          <ac:spMkLst>
            <pc:docMk/>
            <pc:sldMk cId="863962559" sldId="331"/>
            <ac:spMk id="80" creationId="{F7A5C3D3-0CEA-47E2-BFCF-56C520FCB7A8}"/>
          </ac:spMkLst>
        </pc:spChg>
        <pc:spChg chg="mod">
          <ac:chgData name="熊谷 渉" userId="b7a4e8598c9bd55e" providerId="LiveId" clId="{F256D3C7-1049-46C9-A83D-E3FB4734B203}" dt="2023-03-07T15:47:54.305" v="247" actId="12789"/>
          <ac:spMkLst>
            <pc:docMk/>
            <pc:sldMk cId="863962559" sldId="331"/>
            <ac:spMk id="81" creationId="{5D608A60-6D30-4E81-80D7-B0FF57EB237B}"/>
          </ac:spMkLst>
        </pc:spChg>
        <pc:spChg chg="mod">
          <ac:chgData name="熊谷 渉" userId="b7a4e8598c9bd55e" providerId="LiveId" clId="{F256D3C7-1049-46C9-A83D-E3FB4734B203}" dt="2023-03-07T15:47:46.797" v="246" actId="12789"/>
          <ac:spMkLst>
            <pc:docMk/>
            <pc:sldMk cId="863962559" sldId="331"/>
            <ac:spMk id="82" creationId="{D797EDF2-946C-4F4A-80D7-8EB732999619}"/>
          </ac:spMkLst>
        </pc:spChg>
        <pc:spChg chg="mod">
          <ac:chgData name="熊谷 渉" userId="b7a4e8598c9bd55e" providerId="LiveId" clId="{F256D3C7-1049-46C9-A83D-E3FB4734B203}" dt="2023-03-07T15:47:54.305" v="247" actId="12789"/>
          <ac:spMkLst>
            <pc:docMk/>
            <pc:sldMk cId="863962559" sldId="331"/>
            <ac:spMk id="83" creationId="{2CAF80D1-C327-476D-BE4F-B82A0423CCBF}"/>
          </ac:spMkLst>
        </pc:spChg>
        <pc:spChg chg="mod">
          <ac:chgData name="熊谷 渉" userId="b7a4e8598c9bd55e" providerId="LiveId" clId="{F256D3C7-1049-46C9-A83D-E3FB4734B203}" dt="2023-03-07T15:47:46.797" v="246" actId="12789"/>
          <ac:spMkLst>
            <pc:docMk/>
            <pc:sldMk cId="863962559" sldId="331"/>
            <ac:spMk id="84" creationId="{E08D7079-8132-4799-92A2-76311D946D3B}"/>
          </ac:spMkLst>
        </pc:spChg>
        <pc:spChg chg="mod">
          <ac:chgData name="熊谷 渉" userId="b7a4e8598c9bd55e" providerId="LiveId" clId="{F256D3C7-1049-46C9-A83D-E3FB4734B203}" dt="2023-03-07T15:47:54.305" v="247" actId="12789"/>
          <ac:spMkLst>
            <pc:docMk/>
            <pc:sldMk cId="863962559" sldId="331"/>
            <ac:spMk id="85" creationId="{9D07F284-1455-4A79-8439-1ED7C042558E}"/>
          </ac:spMkLst>
        </pc:spChg>
        <pc:graphicFrameChg chg="mod modGraphic">
          <ac:chgData name="熊谷 渉" userId="b7a4e8598c9bd55e" providerId="LiveId" clId="{F256D3C7-1049-46C9-A83D-E3FB4734B203}" dt="2023-03-07T16:44:38.230" v="302" actId="14734"/>
          <ac:graphicFrameMkLst>
            <pc:docMk/>
            <pc:sldMk cId="863962559" sldId="331"/>
            <ac:graphicFrameMk id="9" creationId="{A9A8B8B6-F23D-4D38-9233-209CE9A1739C}"/>
          </ac:graphicFrameMkLst>
        </pc:graphicFrameChg>
        <pc:cxnChg chg="add del mod">
          <ac:chgData name="熊谷 渉" userId="b7a4e8598c9bd55e" providerId="LiveId" clId="{F256D3C7-1049-46C9-A83D-E3FB4734B203}" dt="2023-03-07T15:46:35.416" v="235" actId="478"/>
          <ac:cxnSpMkLst>
            <pc:docMk/>
            <pc:sldMk cId="863962559" sldId="331"/>
            <ac:cxnSpMk id="11" creationId="{4AEE3D77-19F9-CA4C-409C-07CAF08D8680}"/>
          </ac:cxnSpMkLst>
        </pc:cxnChg>
        <pc:cxnChg chg="del mod">
          <ac:chgData name="熊谷 渉" userId="b7a4e8598c9bd55e" providerId="LiveId" clId="{F256D3C7-1049-46C9-A83D-E3FB4734B203}" dt="2023-03-07T15:47:23.550" v="242" actId="478"/>
          <ac:cxnSpMkLst>
            <pc:docMk/>
            <pc:sldMk cId="863962559" sldId="331"/>
            <ac:cxnSpMk id="16" creationId="{B309D90D-7174-4AE1-BFF0-F749B94AC388}"/>
          </ac:cxnSpMkLst>
        </pc:cxnChg>
        <pc:cxnChg chg="add mod">
          <ac:chgData name="熊谷 渉" userId="b7a4e8598c9bd55e" providerId="LiveId" clId="{F256D3C7-1049-46C9-A83D-E3FB4734B203}" dt="2023-03-07T16:41:49.006" v="290" actId="14100"/>
          <ac:cxnSpMkLst>
            <pc:docMk/>
            <pc:sldMk cId="863962559" sldId="331"/>
            <ac:cxnSpMk id="24" creationId="{97D3DB98-0DF0-1C79-D73A-384983A26763}"/>
          </ac:cxnSpMkLst>
        </pc:cxnChg>
        <pc:cxnChg chg="add mod">
          <ac:chgData name="熊谷 渉" userId="b7a4e8598c9bd55e" providerId="LiveId" clId="{F256D3C7-1049-46C9-A83D-E3FB4734B203}" dt="2023-03-07T15:49:35.029" v="258" actId="14100"/>
          <ac:cxnSpMkLst>
            <pc:docMk/>
            <pc:sldMk cId="863962559" sldId="331"/>
            <ac:cxnSpMk id="25" creationId="{57933194-0211-E1CB-ACBB-D2FCBC07C4A9}"/>
          </ac:cxnSpMkLst>
        </pc:cxnChg>
        <pc:cxnChg chg="mod">
          <ac:chgData name="熊谷 渉" userId="b7a4e8598c9bd55e" providerId="LiveId" clId="{F256D3C7-1049-46C9-A83D-E3FB4734B203}" dt="2023-03-07T16:41:08.582" v="286" actId="14100"/>
          <ac:cxnSpMkLst>
            <pc:docMk/>
            <pc:sldMk cId="863962559" sldId="331"/>
            <ac:cxnSpMk id="30" creationId="{AC9DAE13-EF39-4F77-8FC4-470804B72C22}"/>
          </ac:cxnSpMkLst>
        </pc:cxnChg>
        <pc:cxnChg chg="mod">
          <ac:chgData name="熊谷 渉" userId="b7a4e8598c9bd55e" providerId="LiveId" clId="{F256D3C7-1049-46C9-A83D-E3FB4734B203}" dt="2023-03-07T15:40:41.755" v="81" actId="1036"/>
          <ac:cxnSpMkLst>
            <pc:docMk/>
            <pc:sldMk cId="863962559" sldId="331"/>
            <ac:cxnSpMk id="38" creationId="{B653FB38-FFE9-48E8-90C0-5070C8B1748F}"/>
          </ac:cxnSpMkLst>
        </pc:cxnChg>
        <pc:cxnChg chg="mod">
          <ac:chgData name="熊谷 渉" userId="b7a4e8598c9bd55e" providerId="LiveId" clId="{F256D3C7-1049-46C9-A83D-E3FB4734B203}" dt="2023-03-07T15:40:41.755" v="81" actId="1036"/>
          <ac:cxnSpMkLst>
            <pc:docMk/>
            <pc:sldMk cId="863962559" sldId="331"/>
            <ac:cxnSpMk id="41" creationId="{8E63B829-ED06-4F85-9CB6-BD65618D4313}"/>
          </ac:cxnSpMkLst>
        </pc:cxnChg>
        <pc:cxnChg chg="del">
          <ac:chgData name="熊谷 渉" userId="b7a4e8598c9bd55e" providerId="LiveId" clId="{F256D3C7-1049-46C9-A83D-E3FB4734B203}" dt="2023-03-07T15:34:34.814" v="71" actId="478"/>
          <ac:cxnSpMkLst>
            <pc:docMk/>
            <pc:sldMk cId="863962559" sldId="331"/>
            <ac:cxnSpMk id="49" creationId="{BC898112-4EE7-4B66-8163-42B2CEEBC1AE}"/>
          </ac:cxnSpMkLst>
        </pc:cxnChg>
        <pc:cxnChg chg="add mod">
          <ac:chgData name="熊谷 渉" userId="b7a4e8598c9bd55e" providerId="LiveId" clId="{F256D3C7-1049-46C9-A83D-E3FB4734B203}" dt="2023-03-07T16:40:58.801" v="285" actId="14100"/>
          <ac:cxnSpMkLst>
            <pc:docMk/>
            <pc:sldMk cId="863962559" sldId="331"/>
            <ac:cxnSpMk id="56" creationId="{01FB1ADD-AFA2-9DD3-4248-E3E405A4E6E7}"/>
          </ac:cxnSpMkLst>
        </pc:cxnChg>
        <pc:cxnChg chg="mod">
          <ac:chgData name="熊谷 渉" userId="b7a4e8598c9bd55e" providerId="LiveId" clId="{F256D3C7-1049-46C9-A83D-E3FB4734B203}" dt="2023-03-07T15:42:30.039" v="166" actId="1038"/>
          <ac:cxnSpMkLst>
            <pc:docMk/>
            <pc:sldMk cId="863962559" sldId="331"/>
            <ac:cxnSpMk id="58" creationId="{B410233F-02C3-4FFF-9BBF-B313942BA667}"/>
          </ac:cxnSpMkLst>
        </pc:cxnChg>
        <pc:cxnChg chg="add mod">
          <ac:chgData name="熊谷 渉" userId="b7a4e8598c9bd55e" providerId="LiveId" clId="{F256D3C7-1049-46C9-A83D-E3FB4734B203}" dt="2023-03-07T16:42:11.538" v="294" actId="14100"/>
          <ac:cxnSpMkLst>
            <pc:docMk/>
            <pc:sldMk cId="863962559" sldId="331"/>
            <ac:cxnSpMk id="63" creationId="{A8AFCDBC-34B6-23FA-C572-EF221FDEE593}"/>
          </ac:cxnSpMkLst>
        </pc:cxnChg>
        <pc:cxnChg chg="mod">
          <ac:chgData name="熊谷 渉" userId="b7a4e8598c9bd55e" providerId="LiveId" clId="{F256D3C7-1049-46C9-A83D-E3FB4734B203}" dt="2023-03-07T15:40:41.755" v="81" actId="1036"/>
          <ac:cxnSpMkLst>
            <pc:docMk/>
            <pc:sldMk cId="863962559" sldId="331"/>
            <ac:cxnSpMk id="72" creationId="{9823C9F7-7C82-4B3C-96C4-B7C969838BF5}"/>
          </ac:cxnSpMkLst>
        </pc:cxnChg>
        <pc:cxnChg chg="mod">
          <ac:chgData name="熊谷 渉" userId="b7a4e8598c9bd55e" providerId="LiveId" clId="{F256D3C7-1049-46C9-A83D-E3FB4734B203}" dt="2023-03-07T15:48:42.125" v="252" actId="14100"/>
          <ac:cxnSpMkLst>
            <pc:docMk/>
            <pc:sldMk cId="863962559" sldId="331"/>
            <ac:cxnSpMk id="77" creationId="{0172871D-1F17-42D2-8427-70C03805B2FC}"/>
          </ac:cxnSpMkLst>
        </pc:cxnChg>
        <pc:cxnChg chg="add mod">
          <ac:chgData name="熊谷 渉" userId="b7a4e8598c9bd55e" providerId="LiveId" clId="{F256D3C7-1049-46C9-A83D-E3FB4734B203}" dt="2023-03-07T16:42:25.716" v="297" actId="14100"/>
          <ac:cxnSpMkLst>
            <pc:docMk/>
            <pc:sldMk cId="863962559" sldId="331"/>
            <ac:cxnSpMk id="88" creationId="{2F7BFC5D-0F52-2314-E1E2-E8ACC93FC60D}"/>
          </ac:cxnSpMkLst>
        </pc:cxnChg>
      </pc:sldChg>
      <pc:sldChg chg="del ord">
        <pc:chgData name="熊谷 渉" userId="b7a4e8598c9bd55e" providerId="LiveId" clId="{F256D3C7-1049-46C9-A83D-E3FB4734B203}" dt="2023-03-07T15:30:42.554" v="2" actId="2696"/>
        <pc:sldMkLst>
          <pc:docMk/>
          <pc:sldMk cId="2282121496" sldId="331"/>
        </pc:sldMkLst>
      </pc:sldChg>
      <pc:sldChg chg="addSp delSp modSp mod">
        <pc:chgData name="熊谷 渉" userId="b7a4e8598c9bd55e" providerId="LiveId" clId="{F256D3C7-1049-46C9-A83D-E3FB4734B203}" dt="2023-03-07T17:12:33.626" v="397" actId="20577"/>
        <pc:sldMkLst>
          <pc:docMk/>
          <pc:sldMk cId="4017980160" sldId="338"/>
        </pc:sldMkLst>
        <pc:spChg chg="add mod">
          <ac:chgData name="熊谷 渉" userId="b7a4e8598c9bd55e" providerId="LiveId" clId="{F256D3C7-1049-46C9-A83D-E3FB4734B203}" dt="2023-03-07T17:11:57.566" v="395" actId="113"/>
          <ac:spMkLst>
            <pc:docMk/>
            <pc:sldMk cId="4017980160" sldId="338"/>
            <ac:spMk id="4" creationId="{7C3B5C7E-F708-5DF0-EC36-8C2C519A8FE8}"/>
          </ac:spMkLst>
        </pc:spChg>
        <pc:spChg chg="del">
          <ac:chgData name="熊谷 渉" userId="b7a4e8598c9bd55e" providerId="LiveId" clId="{F256D3C7-1049-46C9-A83D-E3FB4734B203}" dt="2023-03-07T17:11:26.537" v="391" actId="478"/>
          <ac:spMkLst>
            <pc:docMk/>
            <pc:sldMk cId="4017980160" sldId="338"/>
            <ac:spMk id="6" creationId="{A1A9C9A6-B5C4-43A8-B69B-1766795A9A6A}"/>
          </ac:spMkLst>
        </pc:spChg>
        <pc:spChg chg="mod">
          <ac:chgData name="熊谷 渉" userId="b7a4e8598c9bd55e" providerId="LiveId" clId="{F256D3C7-1049-46C9-A83D-E3FB4734B203}" dt="2023-03-07T17:11:12.284" v="390"/>
          <ac:spMkLst>
            <pc:docMk/>
            <pc:sldMk cId="4017980160" sldId="338"/>
            <ac:spMk id="89" creationId="{09C4D91A-7C0E-4F5A-B1AF-EFFEA5C93524}"/>
          </ac:spMkLst>
        </pc:spChg>
        <pc:graphicFrameChg chg="modGraphic">
          <ac:chgData name="熊谷 渉" userId="b7a4e8598c9bd55e" providerId="LiveId" clId="{F256D3C7-1049-46C9-A83D-E3FB4734B203}" dt="2023-03-07T17:12:33.626" v="397" actId="20577"/>
          <ac:graphicFrameMkLst>
            <pc:docMk/>
            <pc:sldMk cId="4017980160" sldId="338"/>
            <ac:graphicFrameMk id="7" creationId="{5A61892A-94EA-4D29-9C1A-5096405CC76E}"/>
          </ac:graphicFrameMkLst>
        </pc:graphicFrameChg>
      </pc:sldChg>
      <pc:sldChg chg="del">
        <pc:chgData name="熊谷 渉" userId="b7a4e8598c9bd55e" providerId="LiveId" clId="{F256D3C7-1049-46C9-A83D-E3FB4734B203}" dt="2023-03-07T16:44:44.160" v="303" actId="47"/>
        <pc:sldMkLst>
          <pc:docMk/>
          <pc:sldMk cId="2259960824" sldId="344"/>
        </pc:sldMkLst>
      </pc:sldChg>
      <pc:sldChg chg="modSp mod">
        <pc:chgData name="熊谷 渉" userId="b7a4e8598c9bd55e" providerId="LiveId" clId="{F256D3C7-1049-46C9-A83D-E3FB4734B203}" dt="2023-03-07T17:14:40.728" v="459"/>
        <pc:sldMkLst>
          <pc:docMk/>
          <pc:sldMk cId="2166155785" sldId="388"/>
        </pc:sldMkLst>
        <pc:spChg chg="mod">
          <ac:chgData name="熊谷 渉" userId="b7a4e8598c9bd55e" providerId="LiveId" clId="{F256D3C7-1049-46C9-A83D-E3FB4734B203}" dt="2023-03-07T17:14:40.728" v="459"/>
          <ac:spMkLst>
            <pc:docMk/>
            <pc:sldMk cId="2166155785" sldId="388"/>
            <ac:spMk id="11" creationId="{7411FA01-D344-4DB9-8F89-3F889E595060}"/>
          </ac:spMkLst>
        </pc:spChg>
      </pc:sldChg>
      <pc:sldChg chg="modSp mod ord">
        <pc:chgData name="熊谷 渉" userId="b7a4e8598c9bd55e" providerId="LiveId" clId="{F256D3C7-1049-46C9-A83D-E3FB4734B203}" dt="2023-03-07T17:15:01.096" v="462"/>
        <pc:sldMkLst>
          <pc:docMk/>
          <pc:sldMk cId="3295541072" sldId="451"/>
        </pc:sldMkLst>
        <pc:spChg chg="mod">
          <ac:chgData name="熊谷 渉" userId="b7a4e8598c9bd55e" providerId="LiveId" clId="{F256D3C7-1049-46C9-A83D-E3FB4734B203}" dt="2023-03-07T17:15:01.096" v="462"/>
          <ac:spMkLst>
            <pc:docMk/>
            <pc:sldMk cId="3295541072" sldId="451"/>
            <ac:spMk id="18" creationId="{1F5B842D-CFB3-41C2-9E6D-EA19A5D74C57}"/>
          </ac:spMkLst>
        </pc:spChg>
      </pc:sldChg>
      <pc:sldChg chg="modSp del mod">
        <pc:chgData name="熊谷 渉" userId="b7a4e8598c9bd55e" providerId="LiveId" clId="{F256D3C7-1049-46C9-A83D-E3FB4734B203}" dt="2023-03-07T17:12:04.402" v="396" actId="47"/>
        <pc:sldMkLst>
          <pc:docMk/>
          <pc:sldMk cId="2711646175" sldId="453"/>
        </pc:sldMkLst>
        <pc:spChg chg="mod">
          <ac:chgData name="熊谷 渉" userId="b7a4e8598c9bd55e" providerId="LiveId" clId="{F256D3C7-1049-46C9-A83D-E3FB4734B203}" dt="2023-03-07T17:09:19.168" v="363"/>
          <ac:spMkLst>
            <pc:docMk/>
            <pc:sldMk cId="2711646175" sldId="453"/>
            <ac:spMk id="6" creationId="{271DD692-6346-48DB-82A8-38B9E9544395}"/>
          </ac:spMkLst>
        </pc:spChg>
      </pc:sldChg>
      <pc:sldChg chg="del">
        <pc:chgData name="熊谷 渉" userId="b7a4e8598c9bd55e" providerId="LiveId" clId="{F256D3C7-1049-46C9-A83D-E3FB4734B203}" dt="2023-03-07T17:10:58.273" v="387" actId="47"/>
        <pc:sldMkLst>
          <pc:docMk/>
          <pc:sldMk cId="3776044623" sldId="455"/>
        </pc:sldMkLst>
      </pc:sldChg>
      <pc:sldChg chg="modSp">
        <pc:chgData name="熊谷 渉" userId="b7a4e8598c9bd55e" providerId="LiveId" clId="{F256D3C7-1049-46C9-A83D-E3FB4734B203}" dt="2023-03-07T16:49:13.667" v="329" actId="20577"/>
        <pc:sldMkLst>
          <pc:docMk/>
          <pc:sldMk cId="1903498712" sldId="467"/>
        </pc:sldMkLst>
        <pc:spChg chg="mod">
          <ac:chgData name="熊谷 渉" userId="b7a4e8598c9bd55e" providerId="LiveId" clId="{F256D3C7-1049-46C9-A83D-E3FB4734B203}" dt="2023-03-07T16:49:13.667" v="329" actId="20577"/>
          <ac:spMkLst>
            <pc:docMk/>
            <pc:sldMk cId="1903498712" sldId="467"/>
            <ac:spMk id="31" creationId="{A6DF9008-A655-42F6-88D1-2E588EB880A3}"/>
          </ac:spMkLst>
        </pc:spChg>
      </pc:sldChg>
      <pc:sldChg chg="modSp mod">
        <pc:chgData name="熊谷 渉" userId="b7a4e8598c9bd55e" providerId="LiveId" clId="{F256D3C7-1049-46C9-A83D-E3FB4734B203}" dt="2023-03-07T17:20:09.356" v="478" actId="20577"/>
        <pc:sldMkLst>
          <pc:docMk/>
          <pc:sldMk cId="115897666" sldId="485"/>
        </pc:sldMkLst>
        <pc:spChg chg="mod">
          <ac:chgData name="熊谷 渉" userId="b7a4e8598c9bd55e" providerId="LiveId" clId="{F256D3C7-1049-46C9-A83D-E3FB4734B203}" dt="2023-03-07T17:20:09.356" v="478" actId="20577"/>
          <ac:spMkLst>
            <pc:docMk/>
            <pc:sldMk cId="115897666" sldId="485"/>
            <ac:spMk id="7" creationId="{1D5E606D-4EEA-420F-A801-58B45C8BB641}"/>
          </ac:spMkLst>
        </pc:spChg>
      </pc:sldChg>
      <pc:sldChg chg="modSp mod">
        <pc:chgData name="熊谷 渉" userId="b7a4e8598c9bd55e" providerId="LiveId" clId="{F256D3C7-1049-46C9-A83D-E3FB4734B203}" dt="2023-03-07T16:47:37.419" v="327" actId="20577"/>
        <pc:sldMkLst>
          <pc:docMk/>
          <pc:sldMk cId="373016452" sldId="486"/>
        </pc:sldMkLst>
        <pc:graphicFrameChg chg="modGraphic">
          <ac:chgData name="熊谷 渉" userId="b7a4e8598c9bd55e" providerId="LiveId" clId="{F256D3C7-1049-46C9-A83D-E3FB4734B203}" dt="2023-03-07T16:47:37.419" v="327" actId="20577"/>
          <ac:graphicFrameMkLst>
            <pc:docMk/>
            <pc:sldMk cId="373016452" sldId="486"/>
            <ac:graphicFrameMk id="45" creationId="{33017FBE-AC2E-430F-8DD9-F402A814671E}"/>
          </ac:graphicFrameMkLst>
        </pc:graphicFrameChg>
      </pc:sldChg>
      <pc:sldChg chg="modSp mod ord">
        <pc:chgData name="熊谷 渉" userId="b7a4e8598c9bd55e" providerId="LiveId" clId="{F256D3C7-1049-46C9-A83D-E3FB4734B203}" dt="2023-03-07T17:07:00.303" v="336"/>
        <pc:sldMkLst>
          <pc:docMk/>
          <pc:sldMk cId="4001216542" sldId="489"/>
        </pc:sldMkLst>
        <pc:spChg chg="mod">
          <ac:chgData name="熊谷 渉" userId="b7a4e8598c9bd55e" providerId="LiveId" clId="{F256D3C7-1049-46C9-A83D-E3FB4734B203}" dt="2023-03-07T17:07:00.303" v="336"/>
          <ac:spMkLst>
            <pc:docMk/>
            <pc:sldMk cId="4001216542" sldId="489"/>
            <ac:spMk id="31" creationId="{C3D46064-84A3-46E0-9781-D5150A67E7FC}"/>
          </ac:spMkLst>
        </pc:spChg>
      </pc:sldChg>
      <pc:sldChg chg="modSp add del mod">
        <pc:chgData name="熊谷 渉" userId="b7a4e8598c9bd55e" providerId="LiveId" clId="{F256D3C7-1049-46C9-A83D-E3FB4734B203}" dt="2023-03-07T16:43:17.327" v="298" actId="2696"/>
        <pc:sldMkLst>
          <pc:docMk/>
          <pc:sldMk cId="952795185" sldId="490"/>
        </pc:sldMkLst>
        <pc:spChg chg="mod">
          <ac:chgData name="熊谷 渉" userId="b7a4e8598c9bd55e" providerId="LiveId" clId="{F256D3C7-1049-46C9-A83D-E3FB4734B203}" dt="2023-03-07T15:34:21.637" v="70" actId="20577"/>
          <ac:spMkLst>
            <pc:docMk/>
            <pc:sldMk cId="952795185" sldId="490"/>
            <ac:spMk id="2" creationId="{3DF058F9-220C-494C-A522-7EB3101CCCC4}"/>
          </ac:spMkLst>
        </pc:spChg>
      </pc:sldChg>
      <pc:sldChg chg="modSp add mod">
        <pc:chgData name="熊谷 渉" userId="b7a4e8598c9bd55e" providerId="LiveId" clId="{F256D3C7-1049-46C9-A83D-E3FB4734B203}" dt="2023-03-07T17:10:08.174" v="386"/>
        <pc:sldMkLst>
          <pc:docMk/>
          <pc:sldMk cId="3193690435" sldId="490"/>
        </pc:sldMkLst>
        <pc:spChg chg="mod">
          <ac:chgData name="熊谷 渉" userId="b7a4e8598c9bd55e" providerId="LiveId" clId="{F256D3C7-1049-46C9-A83D-E3FB4734B203}" dt="2023-03-07T17:09:42.341" v="384" actId="20577"/>
          <ac:spMkLst>
            <pc:docMk/>
            <pc:sldMk cId="3193690435" sldId="490"/>
            <ac:spMk id="2" creationId="{3DF058F9-220C-494C-A522-7EB3101CCCC4}"/>
          </ac:spMkLst>
        </pc:spChg>
        <pc:spChg chg="mod">
          <ac:chgData name="熊谷 渉" userId="b7a4e8598c9bd55e" providerId="LiveId" clId="{F256D3C7-1049-46C9-A83D-E3FB4734B203}" dt="2023-03-07T17:09:46.111" v="385"/>
          <ac:spMkLst>
            <pc:docMk/>
            <pc:sldMk cId="3193690435" sldId="490"/>
            <ac:spMk id="31" creationId="{C3D46064-84A3-46E0-9781-D5150A67E7FC}"/>
          </ac:spMkLst>
        </pc:spChg>
        <pc:graphicFrameChg chg="mod">
          <ac:chgData name="熊谷 渉" userId="b7a4e8598c9bd55e" providerId="LiveId" clId="{F256D3C7-1049-46C9-A83D-E3FB4734B203}" dt="2023-03-07T17:10:08.174" v="386"/>
          <ac:graphicFrameMkLst>
            <pc:docMk/>
            <pc:sldMk cId="3193690435" sldId="490"/>
            <ac:graphicFrameMk id="9" creationId="{A9A8B8B6-F23D-4D38-9233-209CE9A1739C}"/>
          </ac:graphicFrameMkLst>
        </pc:graphicFrameChg>
      </pc:sldChg>
      <pc:sldMasterChg chg="modSp mod">
        <pc:chgData name="熊谷 渉" userId="b7a4e8598c9bd55e" providerId="LiveId" clId="{F256D3C7-1049-46C9-A83D-E3FB4734B203}" dt="2023-03-07T17:18:57.035" v="475" actId="20577"/>
        <pc:sldMasterMkLst>
          <pc:docMk/>
          <pc:sldMasterMk cId="2850437855" sldId="2147483756"/>
        </pc:sldMasterMkLst>
        <pc:spChg chg="mod">
          <ac:chgData name="熊谷 渉" userId="b7a4e8598c9bd55e" providerId="LiveId" clId="{F256D3C7-1049-46C9-A83D-E3FB4734B203}" dt="2023-03-07T17:18:57.035" v="475" actId="20577"/>
          <ac:spMkLst>
            <pc:docMk/>
            <pc:sldMasterMk cId="2850437855" sldId="2147483756"/>
            <ac:spMk id="7" creationId="{F0D52A29-56AB-408C-80FF-70FF0C1F164A}"/>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2023/3/8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42</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2023 3 XX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1.png"/><Relationship Id="rId18" Type="http://schemas.openxmlformats.org/officeDocument/2006/relationships/image" Target="../media/image261.png"/><Relationship Id="rId3" Type="http://schemas.openxmlformats.org/officeDocument/2006/relationships/image" Target="../media/image110.png"/><Relationship Id="rId21" Type="http://schemas.openxmlformats.org/officeDocument/2006/relationships/image" Target="../media/image29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2.png"/><Relationship Id="rId2" Type="http://schemas.openxmlformats.org/officeDocument/2006/relationships/image" Target="../media/image105.png"/><Relationship Id="rId16" Type="http://schemas.openxmlformats.org/officeDocument/2006/relationships/image" Target="../media/image241.png"/><Relationship Id="rId20"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91.png"/><Relationship Id="rId24" Type="http://schemas.openxmlformats.org/officeDocument/2006/relationships/image" Target="../media/image320.png"/><Relationship Id="rId5" Type="http://schemas.openxmlformats.org/officeDocument/2006/relationships/image" Target="../media/image130.png"/><Relationship Id="rId15" Type="http://schemas.openxmlformats.org/officeDocument/2006/relationships/image" Target="../media/image231.png"/><Relationship Id="rId23" Type="http://schemas.openxmlformats.org/officeDocument/2006/relationships/image" Target="../media/image310.png"/><Relationship Id="rId10" Type="http://schemas.openxmlformats.org/officeDocument/2006/relationships/image" Target="../media/image181.png"/><Relationship Id="rId19" Type="http://schemas.openxmlformats.org/officeDocument/2006/relationships/image" Target="../media/image271.png"/><Relationship Id="rId4" Type="http://schemas.openxmlformats.org/officeDocument/2006/relationships/image" Target="../media/image120.png"/><Relationship Id="rId9" Type="http://schemas.openxmlformats.org/officeDocument/2006/relationships/image" Target="../media/image171.png"/><Relationship Id="rId14" Type="http://schemas.openxmlformats.org/officeDocument/2006/relationships/image" Target="../media/image221.png"/><Relationship Id="rId22"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43.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510.png"/><Relationship Id="rId9" Type="http://schemas.openxmlformats.org/officeDocument/2006/relationships/image" Target="../media/image560.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jp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64.jp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png"/><Relationship Id="rId7" Type="http://schemas.openxmlformats.org/officeDocument/2006/relationships/image" Target="../media/image121.png"/><Relationship Id="rId12" Type="http://schemas.openxmlformats.org/officeDocument/2006/relationships/image" Target="../media/image67.png"/><Relationship Id="rId17" Type="http://schemas.openxmlformats.org/officeDocument/2006/relationships/image" Target="../media/image2210.png"/><Relationship Id="rId2" Type="http://schemas.openxmlformats.org/officeDocument/2006/relationships/image" Target="../media/image41.png"/><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66.png"/><Relationship Id="rId5" Type="http://schemas.openxmlformats.org/officeDocument/2006/relationships/image" Target="../media/image106.png"/><Relationship Id="rId15" Type="http://schemas.openxmlformats.org/officeDocument/2006/relationships/image" Target="../media/image440.png"/><Relationship Id="rId10" Type="http://schemas.openxmlformats.org/officeDocument/2006/relationships/image" Target="../media/image65.png"/><Relationship Id="rId4" Type="http://schemas.openxmlformats.org/officeDocument/2006/relationships/image" Target="../media/image91.png"/><Relationship Id="rId9" Type="http://schemas.openxmlformats.org/officeDocument/2006/relationships/image" Target="../media/image141.png"/><Relationship Id="rId14" Type="http://schemas.openxmlformats.org/officeDocument/2006/relationships/image" Target="../media/image1910.png"/></Relationships>
</file>

<file path=ppt/slides/_rels/slide2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46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75.png"/><Relationship Id="rId18" Type="http://schemas.openxmlformats.org/officeDocument/2006/relationships/image" Target="../media/image282.png"/><Relationship Id="rId3" Type="http://schemas.openxmlformats.org/officeDocument/2006/relationships/image" Target="../media/image74.png"/><Relationship Id="rId7" Type="http://schemas.openxmlformats.org/officeDocument/2006/relationships/image" Target="../media/image172.png"/><Relationship Id="rId12" Type="http://schemas.openxmlformats.org/officeDocument/2006/relationships/image" Target="../media/image222.png"/><Relationship Id="rId17" Type="http://schemas.openxmlformats.org/officeDocument/2006/relationships/image" Target="../media/image272.png"/><Relationship Id="rId2" Type="http://schemas.openxmlformats.org/officeDocument/2006/relationships/image" Target="../media/image73.png"/><Relationship Id="rId16" Type="http://schemas.openxmlformats.org/officeDocument/2006/relationships/image" Target="../media/image262.png"/><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212.png"/><Relationship Id="rId5" Type="http://schemas.openxmlformats.org/officeDocument/2006/relationships/image" Target="../media/image151.png"/><Relationship Id="rId15" Type="http://schemas.openxmlformats.org/officeDocument/2006/relationships/image" Target="../media/image253.png"/><Relationship Id="rId10" Type="http://schemas.openxmlformats.org/officeDocument/2006/relationships/image" Target="../media/image201.png"/><Relationship Id="rId19" Type="http://schemas.openxmlformats.org/officeDocument/2006/relationships/image" Target="../media/image292.png"/><Relationship Id="rId4" Type="http://schemas.openxmlformats.org/officeDocument/2006/relationships/image" Target="../media/image12.png"/><Relationship Id="rId9" Type="http://schemas.openxmlformats.org/officeDocument/2006/relationships/image" Target="../media/image192.pn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02.png"/><Relationship Id="rId7" Type="http://schemas.openxmlformats.org/officeDocument/2006/relationships/image" Target="../media/image341.png"/><Relationship Id="rId12" Type="http://schemas.openxmlformats.org/officeDocument/2006/relationships/image" Target="../media/image391.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330.png"/><Relationship Id="rId11" Type="http://schemas.openxmlformats.org/officeDocument/2006/relationships/image" Target="../media/image78.png"/><Relationship Id="rId5" Type="http://schemas.openxmlformats.org/officeDocument/2006/relationships/image" Target="../media/image321.png"/><Relationship Id="rId10" Type="http://schemas.openxmlformats.org/officeDocument/2006/relationships/image" Target="../media/image77.png"/><Relationship Id="rId4" Type="http://schemas.openxmlformats.org/officeDocument/2006/relationships/image" Target="../media/image313.png"/><Relationship Id="rId9" Type="http://schemas.openxmlformats.org/officeDocument/2006/relationships/image" Target="../media/image361.png"/></Relationships>
</file>

<file path=ppt/slides/_rels/slide2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1.png"/><Relationship Id="rId2" Type="http://schemas.openxmlformats.org/officeDocument/2006/relationships/image" Target="../media/image79.jp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80.jpg"/><Relationship Id="rId10" Type="http://schemas.openxmlformats.org/officeDocument/2006/relationships/image" Target="../media/image472.png"/><Relationship Id="rId4" Type="http://schemas.openxmlformats.org/officeDocument/2006/relationships/image" Target="../media/image411.png"/><Relationship Id="rId9" Type="http://schemas.openxmlformats.org/officeDocument/2006/relationships/image" Target="../media/image462.png"/></Relationships>
</file>

<file path=ppt/slides/_rels/slide29.xml.rels><?xml version="1.0" encoding="UTF-8" standalone="yes"?>
<Relationships xmlns="http://schemas.openxmlformats.org/package/2006/relationships"><Relationship Id="rId13" Type="http://schemas.openxmlformats.org/officeDocument/2006/relationships/image" Target="../media/image442.png"/><Relationship Id="rId18" Type="http://schemas.openxmlformats.org/officeDocument/2006/relationships/image" Target="../media/image1020.png"/><Relationship Id="rId26" Type="http://schemas.openxmlformats.org/officeDocument/2006/relationships/image" Target="../media/image1090.png"/><Relationship Id="rId3" Type="http://schemas.openxmlformats.org/officeDocument/2006/relationships/image" Target="../media/image83.png"/><Relationship Id="rId21" Type="http://schemas.openxmlformats.org/officeDocument/2006/relationships/image" Target="../media/image1050.png"/><Relationship Id="rId12" Type="http://schemas.openxmlformats.org/officeDocument/2006/relationships/image" Target="../media/image432.png"/><Relationship Id="rId17" Type="http://schemas.openxmlformats.org/officeDocument/2006/relationships/image" Target="../media/image1010.png"/><Relationship Id="rId25" Type="http://schemas.openxmlformats.org/officeDocument/2006/relationships/image" Target="../media/image490.png"/><Relationship Id="rId2" Type="http://schemas.openxmlformats.org/officeDocument/2006/relationships/image" Target="../media/image82.png"/><Relationship Id="rId20" Type="http://schemas.openxmlformats.org/officeDocument/2006/relationships/image" Target="../media/image1040.png"/><Relationship Id="rId1" Type="http://schemas.openxmlformats.org/officeDocument/2006/relationships/slideLayout" Target="../slideLayouts/slideLayout12.xml"/><Relationship Id="rId11" Type="http://schemas.openxmlformats.org/officeDocument/2006/relationships/image" Target="../media/image422.png"/><Relationship Id="rId24" Type="http://schemas.openxmlformats.org/officeDocument/2006/relationships/image" Target="../media/image481.png"/><Relationship Id="rId15" Type="http://schemas.openxmlformats.org/officeDocument/2006/relationships/image" Target="../media/image460.png"/><Relationship Id="rId23" Type="http://schemas.openxmlformats.org/officeDocument/2006/relationships/image" Target="../media/image471.png"/><Relationship Id="rId10" Type="http://schemas.openxmlformats.org/officeDocument/2006/relationships/image" Target="../media/image412.png"/><Relationship Id="rId19" Type="http://schemas.openxmlformats.org/officeDocument/2006/relationships/image" Target="../media/image1030.png"/><Relationship Id="rId4" Type="http://schemas.openxmlformats.org/officeDocument/2006/relationships/image" Target="../media/image84.png"/><Relationship Id="rId9" Type="http://schemas.openxmlformats.org/officeDocument/2006/relationships/image" Target="../media/image403.png"/><Relationship Id="rId14" Type="http://schemas.openxmlformats.org/officeDocument/2006/relationships/image" Target="../media/image451.png"/><Relationship Id="rId22" Type="http://schemas.openxmlformats.org/officeDocument/2006/relationships/image" Target="../media/image10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1.png"/><Relationship Id="rId2"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0.png"/></Relationships>
</file>

<file path=ppt/slides/_rels/slide3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3" Type="http://schemas.openxmlformats.org/officeDocument/2006/relationships/image" Target="../media/image48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86.jp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1.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1.png"/><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312.png"/><Relationship Id="rId5" Type="http://schemas.openxmlformats.org/officeDocument/2006/relationships/image" Target="../media/image353.png"/><Relationship Id="rId4" Type="http://schemas.openxmlformats.org/officeDocument/2006/relationships/image" Target="../media/image343.png"/></Relationships>
</file>

<file path=ppt/slides/_rels/slide49.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51.png"/><Relationship Id="rId3" Type="http://schemas.openxmlformats.org/officeDocument/2006/relationships/image" Target="../media/image94.png"/><Relationship Id="rId7" Type="http://schemas.openxmlformats.org/officeDocument/2006/relationships/image" Target="../media/image84.png"/><Relationship Id="rId12" Type="http://schemas.openxmlformats.org/officeDocument/2006/relationships/image" Target="../media/image442.png"/><Relationship Id="rId17" Type="http://schemas.openxmlformats.org/officeDocument/2006/relationships/image" Target="../media/image900.png"/><Relationship Id="rId2" Type="http://schemas.openxmlformats.org/officeDocument/2006/relationships/image" Target="../media/image90.png"/><Relationship Id="rId16" Type="http://schemas.openxmlformats.org/officeDocument/2006/relationships/image" Target="../media/image890.png"/><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432.png"/><Relationship Id="rId5" Type="http://schemas.openxmlformats.org/officeDocument/2006/relationships/image" Target="../media/image363.png"/><Relationship Id="rId15" Type="http://schemas.openxmlformats.org/officeDocument/2006/relationships/image" Target="../media/image880.png"/><Relationship Id="rId10" Type="http://schemas.openxmlformats.org/officeDocument/2006/relationships/image" Target="../media/image422.png"/><Relationship Id="rId4" Type="http://schemas.openxmlformats.org/officeDocument/2006/relationships/image" Target="../media/image96.png"/><Relationship Id="rId9" Type="http://schemas.openxmlformats.org/officeDocument/2006/relationships/image" Target="../media/image412.png"/><Relationship Id="rId14" Type="http://schemas.openxmlformats.org/officeDocument/2006/relationships/image" Target="../media/image4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image" Target="../media/image31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9.png"/><Relationship Id="rId3" Type="http://schemas.openxmlformats.org/officeDocument/2006/relationships/image" Target="../media/image97.png"/><Relationship Id="rId21" Type="http://schemas.openxmlformats.org/officeDocument/2006/relationships/image" Target="../media/image32.png"/><Relationship Id="rId7" Type="http://schemas.openxmlformats.org/officeDocument/2006/relationships/image" Target="../media/image132.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30.png"/><Relationship Id="rId4" Type="http://schemas.openxmlformats.org/officeDocument/2006/relationships/image" Target="../media/image10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p:txBody>
          <a:bodyPr/>
          <a:lstStyle/>
          <a:p>
            <a:r>
              <a:rPr lang="ja-JP" altLang="en-US" dirty="0"/>
              <a:t>共同研究の</a:t>
            </a:r>
            <a:r>
              <a:rPr lang="en-US" altLang="ja-JP" dirty="0"/>
              <a:t>2022</a:t>
            </a:r>
            <a:r>
              <a:rPr lang="ja-JP" altLang="en-US" dirty="0"/>
              <a:t>年度成果報告と</a:t>
            </a:r>
            <a:br>
              <a:rPr lang="en-US" altLang="ja-JP" dirty="0"/>
            </a:br>
            <a:r>
              <a:rPr lang="ja-JP" altLang="en-US" dirty="0"/>
              <a:t>来年度のご相談について</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渉、鎌田 健一</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2023</a:t>
            </a:r>
            <a:r>
              <a:rPr lang="ja-JP" altLang="en-US" dirty="0"/>
              <a:t>年</a:t>
            </a:r>
            <a:r>
              <a:rPr lang="en-US" altLang="ja-JP" dirty="0"/>
              <a:t>3</a:t>
            </a:r>
            <a:r>
              <a:rPr lang="ja-JP" altLang="en-US" dirty="0"/>
              <a:t>月</a:t>
            </a:r>
            <a:r>
              <a:rPr lang="en-US" altLang="ja-JP" dirty="0"/>
              <a:t>XX</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472644"/>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solidFill>
                  <a:schemeClr val="bg1"/>
                </a:solidFill>
              </a:rPr>
              <a:t>東京都立大学 安田先生向け</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凸制約の問題では、探索性能・計算時間の両面で、違反量削減優先の方法が優れている。</a:t>
            </a:r>
            <a:endParaRPr lang="en-US" altLang="ja-JP" sz="2800" dirty="0"/>
          </a:p>
          <a:p>
            <a:pPr lvl="1">
              <a:defRPr/>
            </a:pPr>
            <a:r>
              <a:rPr lang="ja-JP" altLang="en-US" sz="2400" dirty="0"/>
              <a:t>ただし、非凸制約の問題では実行可能解を得られなかった。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4914416"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700375" y="5874019"/>
            <a:ext cx="9164454" cy="338554"/>
          </a:xfrm>
          <a:prstGeom prst="rect">
            <a:avLst/>
          </a:prstGeom>
          <a:noFill/>
        </p:spPr>
        <p:txBody>
          <a:bodyPr wrap="square" rtlCol="0">
            <a:spAutoFit/>
          </a:bodyPr>
          <a:lstStyle/>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sp>
        <p:nvSpPr>
          <p:cNvPr id="14" name="テキスト ボックス 13">
            <a:extLst>
              <a:ext uri="{FF2B5EF4-FFF2-40B4-BE49-F238E27FC236}">
                <a16:creationId xmlns:a16="http://schemas.microsoft.com/office/drawing/2014/main" id="{5714ED89-945D-4828-8E34-8F81A6E5BF16}"/>
              </a:ext>
            </a:extLst>
          </p:cNvPr>
          <p:cNvSpPr txBox="1"/>
          <p:nvPr/>
        </p:nvSpPr>
        <p:spPr>
          <a:xfrm>
            <a:off x="700375" y="5592615"/>
            <a:ext cx="3894995" cy="338554"/>
          </a:xfrm>
          <a:prstGeom prst="rect">
            <a:avLst/>
          </a:prstGeom>
          <a:noFill/>
        </p:spPr>
        <p:txBody>
          <a:bodyPr wrap="square" rtlCol="0">
            <a:spAutoFit/>
          </a:bodyPr>
          <a:lstStyle/>
          <a:p>
            <a:r>
              <a:rPr kumimoji="1" lang="en-US" altLang="ja-JP" sz="1600" dirty="0"/>
              <a:t>※5000</a:t>
            </a:r>
            <a:r>
              <a:rPr kumimoji="1" lang="ja-JP" altLang="en-US" sz="1600" dirty="0"/>
              <a:t>反復、</a:t>
            </a:r>
            <a:r>
              <a:rPr kumimoji="1" lang="en-US" altLang="ja-JP" sz="1600" dirty="0"/>
              <a:t>100</a:t>
            </a:r>
            <a:r>
              <a:rPr kumimoji="1" lang="ja-JP" altLang="en-US" sz="1600" dirty="0"/>
              <a:t>個体、</a:t>
            </a:r>
            <a:r>
              <a:rPr kumimoji="1" lang="en-US" altLang="ja-JP" sz="1600" dirty="0"/>
              <a:t>100</a:t>
            </a:r>
            <a:r>
              <a:rPr kumimoji="1" lang="ja-JP" altLang="en-US" sz="1600" dirty="0"/>
              <a:t>次元</a:t>
            </a:r>
          </a:p>
        </p:txBody>
      </p:sp>
      <p:pic>
        <p:nvPicPr>
          <p:cNvPr id="2" name="図 1">
            <a:extLst>
              <a:ext uri="{FF2B5EF4-FFF2-40B4-BE49-F238E27FC236}">
                <a16:creationId xmlns:a16="http://schemas.microsoft.com/office/drawing/2014/main" id="{39C2727B-FC91-4349-B501-7A44E160B92D}"/>
              </a:ext>
            </a:extLst>
          </p:cNvPr>
          <p:cNvPicPr>
            <a:picLocks noChangeAspect="1"/>
          </p:cNvPicPr>
          <p:nvPr/>
        </p:nvPicPr>
        <p:blipFill>
          <a:blip r:embed="rId2"/>
          <a:stretch>
            <a:fillRect/>
          </a:stretch>
        </p:blipFill>
        <p:spPr>
          <a:xfrm>
            <a:off x="1298630" y="2490733"/>
            <a:ext cx="4584589" cy="2749534"/>
          </a:xfrm>
          <a:prstGeom prst="rect">
            <a:avLst/>
          </a:prstGeom>
        </p:spPr>
      </p:pic>
      <p:sp>
        <p:nvSpPr>
          <p:cNvPr id="13" name="テキスト ボックス 12">
            <a:extLst>
              <a:ext uri="{FF2B5EF4-FFF2-40B4-BE49-F238E27FC236}">
                <a16:creationId xmlns:a16="http://schemas.microsoft.com/office/drawing/2014/main" id="{95786F7C-0FC4-44D2-BB4E-A0502C0C7605}"/>
              </a:ext>
            </a:extLst>
          </p:cNvPr>
          <p:cNvSpPr txBox="1"/>
          <p:nvPr/>
        </p:nvSpPr>
        <p:spPr>
          <a:xfrm>
            <a:off x="2612918" y="2186493"/>
            <a:ext cx="1956011" cy="369332"/>
          </a:xfrm>
          <a:prstGeom prst="rect">
            <a:avLst/>
          </a:prstGeom>
          <a:noFill/>
        </p:spPr>
        <p:txBody>
          <a:bodyPr wrap="square" rtlCol="0">
            <a:spAutoFit/>
          </a:bodyPr>
          <a:lstStyle/>
          <a:p>
            <a:pPr algn="ctr"/>
            <a:r>
              <a:rPr lang="ja-JP" altLang="en-US" dirty="0"/>
              <a:t>探索性能</a:t>
            </a:r>
          </a:p>
        </p:txBody>
      </p:sp>
      <p:sp>
        <p:nvSpPr>
          <p:cNvPr id="15" name="テキスト ボックス 14">
            <a:extLst>
              <a:ext uri="{FF2B5EF4-FFF2-40B4-BE49-F238E27FC236}">
                <a16:creationId xmlns:a16="http://schemas.microsoft.com/office/drawing/2014/main" id="{5FAC91AF-2B75-423B-B7A4-079F29215920}"/>
              </a:ext>
            </a:extLst>
          </p:cNvPr>
          <p:cNvSpPr txBox="1"/>
          <p:nvPr/>
        </p:nvSpPr>
        <p:spPr>
          <a:xfrm>
            <a:off x="7794518" y="2186493"/>
            <a:ext cx="1956011" cy="369332"/>
          </a:xfrm>
          <a:prstGeom prst="rect">
            <a:avLst/>
          </a:prstGeom>
          <a:noFill/>
        </p:spPr>
        <p:txBody>
          <a:bodyPr wrap="square" rtlCol="0">
            <a:spAutoFit/>
          </a:bodyPr>
          <a:lstStyle/>
          <a:p>
            <a:pPr algn="ctr"/>
            <a:r>
              <a:rPr lang="ja-JP" altLang="en-US" dirty="0"/>
              <a:t>計算時間 </a:t>
            </a:r>
            <a:r>
              <a:rPr lang="en-US" altLang="ja-JP" dirty="0"/>
              <a:t>[min]</a:t>
            </a:r>
            <a:endParaRPr lang="ja-JP" altLang="en-US" dirty="0"/>
          </a:p>
        </p:txBody>
      </p:sp>
      <p:sp>
        <p:nvSpPr>
          <p:cNvPr id="16" name="テキスト ボックス 15">
            <a:extLst>
              <a:ext uri="{FF2B5EF4-FFF2-40B4-BE49-F238E27FC236}">
                <a16:creationId xmlns:a16="http://schemas.microsoft.com/office/drawing/2014/main" id="{F9D3CE13-D43D-4DF7-96AB-85D91B240BF0}"/>
              </a:ext>
            </a:extLst>
          </p:cNvPr>
          <p:cNvSpPr txBox="1"/>
          <p:nvPr/>
        </p:nvSpPr>
        <p:spPr>
          <a:xfrm>
            <a:off x="4613008" y="4558816"/>
            <a:ext cx="1279736" cy="277727"/>
          </a:xfrm>
          <a:prstGeom prst="rect">
            <a:avLst/>
          </a:prstGeom>
          <a:noFill/>
        </p:spPr>
        <p:txBody>
          <a:bodyPr wrap="square" rtlCol="0">
            <a:spAutoFit/>
          </a:bodyPr>
          <a:lstStyle/>
          <a:p>
            <a:pPr algn="ctr"/>
            <a:r>
              <a:rPr lang="ja-JP" altLang="en-US" sz="1200" dirty="0"/>
              <a:t>可能解得られず</a:t>
            </a:r>
          </a:p>
        </p:txBody>
      </p:sp>
      <p:sp>
        <p:nvSpPr>
          <p:cNvPr id="18" name="テキスト ボックス 17">
            <a:extLst>
              <a:ext uri="{FF2B5EF4-FFF2-40B4-BE49-F238E27FC236}">
                <a16:creationId xmlns:a16="http://schemas.microsoft.com/office/drawing/2014/main" id="{AB2A7309-E0F7-4306-AA12-F909F8B7986B}"/>
              </a:ext>
            </a:extLst>
          </p:cNvPr>
          <p:cNvSpPr txBox="1"/>
          <p:nvPr/>
        </p:nvSpPr>
        <p:spPr>
          <a:xfrm>
            <a:off x="2190330"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19" name="テキスト ボックス 18">
            <a:extLst>
              <a:ext uri="{FF2B5EF4-FFF2-40B4-BE49-F238E27FC236}">
                <a16:creationId xmlns:a16="http://schemas.microsoft.com/office/drawing/2014/main" id="{B9012748-776D-4DA4-8B48-5529812EA87B}"/>
              </a:ext>
            </a:extLst>
          </p:cNvPr>
          <p:cNvSpPr txBox="1"/>
          <p:nvPr/>
        </p:nvSpPr>
        <p:spPr>
          <a:xfrm>
            <a:off x="3086364"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0" name="テキスト ボックス 19">
            <a:extLst>
              <a:ext uri="{FF2B5EF4-FFF2-40B4-BE49-F238E27FC236}">
                <a16:creationId xmlns:a16="http://schemas.microsoft.com/office/drawing/2014/main" id="{F8EDA513-3BDE-4CEA-822F-D595620CE5DA}"/>
              </a:ext>
            </a:extLst>
          </p:cNvPr>
          <p:cNvSpPr txBox="1"/>
          <p:nvPr/>
        </p:nvSpPr>
        <p:spPr>
          <a:xfrm>
            <a:off x="3982398"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1" name="テキスト ボックス 20">
            <a:extLst>
              <a:ext uri="{FF2B5EF4-FFF2-40B4-BE49-F238E27FC236}">
                <a16:creationId xmlns:a16="http://schemas.microsoft.com/office/drawing/2014/main" id="{1283F3D9-48FA-4DD5-A009-80D181922189}"/>
              </a:ext>
            </a:extLst>
          </p:cNvPr>
          <p:cNvSpPr txBox="1"/>
          <p:nvPr/>
        </p:nvSpPr>
        <p:spPr>
          <a:xfrm>
            <a:off x="4878432"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sp>
        <p:nvSpPr>
          <p:cNvPr id="22" name="テキスト ボックス 21">
            <a:extLst>
              <a:ext uri="{FF2B5EF4-FFF2-40B4-BE49-F238E27FC236}">
                <a16:creationId xmlns:a16="http://schemas.microsoft.com/office/drawing/2014/main" id="{A4375E84-FE01-418C-8B36-2DCD4BAEF53B}"/>
              </a:ext>
            </a:extLst>
          </p:cNvPr>
          <p:cNvSpPr txBox="1"/>
          <p:nvPr/>
        </p:nvSpPr>
        <p:spPr>
          <a:xfrm>
            <a:off x="7062427" y="5257177"/>
            <a:ext cx="915084" cy="307777"/>
          </a:xfrm>
          <a:prstGeom prst="rect">
            <a:avLst/>
          </a:prstGeom>
          <a:solidFill>
            <a:schemeClr val="bg1"/>
          </a:solidFill>
        </p:spPr>
        <p:txBody>
          <a:bodyPr wrap="square" rtlCol="0">
            <a:spAutoFit/>
          </a:bodyPr>
          <a:lstStyle/>
          <a:p>
            <a:pPr algn="ctr"/>
            <a:r>
              <a:rPr kumimoji="1" lang="en-US" altLang="ja-JP" sz="1400" dirty="0"/>
              <a:t>2</a:t>
            </a:r>
            <a:r>
              <a:rPr kumimoji="1" lang="ja-JP" altLang="en-US" sz="1400" dirty="0"/>
              <a:t>次制約</a:t>
            </a:r>
          </a:p>
        </p:txBody>
      </p:sp>
      <p:sp>
        <p:nvSpPr>
          <p:cNvPr id="23" name="テキスト ボックス 22">
            <a:extLst>
              <a:ext uri="{FF2B5EF4-FFF2-40B4-BE49-F238E27FC236}">
                <a16:creationId xmlns:a16="http://schemas.microsoft.com/office/drawing/2014/main" id="{CAE8D9C9-4D57-4E75-80B5-A12D2C693311}"/>
              </a:ext>
            </a:extLst>
          </p:cNvPr>
          <p:cNvSpPr txBox="1"/>
          <p:nvPr/>
        </p:nvSpPr>
        <p:spPr>
          <a:xfrm>
            <a:off x="7977511" y="5257177"/>
            <a:ext cx="915084" cy="307777"/>
          </a:xfrm>
          <a:prstGeom prst="rect">
            <a:avLst/>
          </a:prstGeom>
          <a:solidFill>
            <a:schemeClr val="bg1"/>
          </a:solidFill>
        </p:spPr>
        <p:txBody>
          <a:bodyPr wrap="square" rtlCol="0">
            <a:spAutoFit/>
          </a:bodyPr>
          <a:lstStyle/>
          <a:p>
            <a:pPr algn="ctr"/>
            <a:r>
              <a:rPr kumimoji="1" lang="ja-JP" altLang="en-US" sz="1400" dirty="0"/>
              <a:t>指数制約</a:t>
            </a:r>
          </a:p>
        </p:txBody>
      </p:sp>
      <p:sp>
        <p:nvSpPr>
          <p:cNvPr id="24" name="テキスト ボックス 23">
            <a:extLst>
              <a:ext uri="{FF2B5EF4-FFF2-40B4-BE49-F238E27FC236}">
                <a16:creationId xmlns:a16="http://schemas.microsoft.com/office/drawing/2014/main" id="{A92C306A-DADE-41A1-9CD3-9CB84B92BA67}"/>
              </a:ext>
            </a:extLst>
          </p:cNvPr>
          <p:cNvSpPr txBox="1"/>
          <p:nvPr/>
        </p:nvSpPr>
        <p:spPr>
          <a:xfrm>
            <a:off x="8949745" y="5257177"/>
            <a:ext cx="915084" cy="307777"/>
          </a:xfrm>
          <a:prstGeom prst="rect">
            <a:avLst/>
          </a:prstGeom>
          <a:solidFill>
            <a:schemeClr val="bg1"/>
          </a:solidFill>
        </p:spPr>
        <p:txBody>
          <a:bodyPr wrap="square" rtlCol="0">
            <a:spAutoFit/>
          </a:bodyPr>
          <a:lstStyle/>
          <a:p>
            <a:pPr algn="ctr"/>
            <a:r>
              <a:rPr kumimoji="1" lang="ja-JP" altLang="en-US" sz="1400" dirty="0"/>
              <a:t>累乗制約</a:t>
            </a:r>
          </a:p>
        </p:txBody>
      </p:sp>
      <p:sp>
        <p:nvSpPr>
          <p:cNvPr id="25" name="テキスト ボックス 24">
            <a:extLst>
              <a:ext uri="{FF2B5EF4-FFF2-40B4-BE49-F238E27FC236}">
                <a16:creationId xmlns:a16="http://schemas.microsoft.com/office/drawing/2014/main" id="{C0C87FD1-4B24-408D-BAB8-BF1330587B69}"/>
              </a:ext>
            </a:extLst>
          </p:cNvPr>
          <p:cNvSpPr txBox="1"/>
          <p:nvPr/>
        </p:nvSpPr>
        <p:spPr>
          <a:xfrm>
            <a:off x="9893404" y="5257177"/>
            <a:ext cx="915084" cy="307777"/>
          </a:xfrm>
          <a:prstGeom prst="rect">
            <a:avLst/>
          </a:prstGeom>
          <a:solidFill>
            <a:schemeClr val="bg1"/>
          </a:solidFill>
        </p:spPr>
        <p:txBody>
          <a:bodyPr wrap="square" rtlCol="0">
            <a:spAutoFit/>
          </a:bodyPr>
          <a:lstStyle/>
          <a:p>
            <a:pPr algn="ctr"/>
            <a:r>
              <a:rPr kumimoji="1" lang="en-US" altLang="ja-JP" sz="1400" dirty="0"/>
              <a:t>cos</a:t>
            </a:r>
            <a:r>
              <a:rPr kumimoji="1" lang="ja-JP" altLang="en-US" sz="1400" dirty="0"/>
              <a:t>制約</a:t>
            </a:r>
          </a:p>
        </p:txBody>
      </p:sp>
      <p:pic>
        <p:nvPicPr>
          <p:cNvPr id="5" name="図 4">
            <a:extLst>
              <a:ext uri="{FF2B5EF4-FFF2-40B4-BE49-F238E27FC236}">
                <a16:creationId xmlns:a16="http://schemas.microsoft.com/office/drawing/2014/main" id="{543A7105-78F7-4C77-BB25-B799433ED0DF}"/>
              </a:ext>
            </a:extLst>
          </p:cNvPr>
          <p:cNvPicPr>
            <a:picLocks noChangeAspect="1"/>
          </p:cNvPicPr>
          <p:nvPr/>
        </p:nvPicPr>
        <p:blipFill>
          <a:blip r:embed="rId3"/>
          <a:stretch>
            <a:fillRect/>
          </a:stretch>
        </p:blipFill>
        <p:spPr>
          <a:xfrm>
            <a:off x="6351472" y="2490733"/>
            <a:ext cx="4584589" cy="2755631"/>
          </a:xfrm>
          <a:prstGeom prst="rect">
            <a:avLst/>
          </a:prstGeom>
        </p:spPr>
      </p:pic>
    </p:spTree>
    <p:extLst>
      <p:ext uri="{BB962C8B-B14F-4D97-AF65-F5344CB8AC3E}">
        <p14:creationId xmlns:p14="http://schemas.microsoft.com/office/powerpoint/2010/main" val="1313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凸性の問題では、探索性能・計算時間では、違反量削減優先の方法が優れている。</a:t>
            </a:r>
            <a:endParaRPr lang="en-US" altLang="ja-JP" sz="2800" dirty="0"/>
          </a:p>
          <a:p>
            <a:pPr lvl="1">
              <a:defRPr/>
            </a:pPr>
            <a:r>
              <a:rPr lang="ja-JP" altLang="en-US" sz="2400" dirty="0"/>
              <a:t>ただし、実行可能解の獲得効率には大きな差がなかった。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6838467"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凸制約（</a:t>
            </a:r>
            <a:r>
              <a:rPr kumimoji="1" lang="en-US" altLang="ja-JP" sz="1600" b="1" dirty="0">
                <a:solidFill>
                  <a:schemeClr val="bg1"/>
                </a:solidFill>
              </a:rPr>
              <a:t>Prob.1</a:t>
            </a:r>
            <a:r>
              <a:rPr kumimoji="1" lang="ja-JP" altLang="en-US" sz="1600" b="1" dirty="0">
                <a:solidFill>
                  <a:schemeClr val="bg1"/>
                </a:solidFill>
              </a:rPr>
              <a:t>）</a:t>
            </a: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117" y="2724573"/>
            <a:ext cx="5187148" cy="3420000"/>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60" y="2753411"/>
            <a:ext cx="5178857" cy="3420000"/>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2440857" y="24148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7175683" y="24148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0" name="テキスト ボックス 29">
            <a:extLst>
              <a:ext uri="{FF2B5EF4-FFF2-40B4-BE49-F238E27FC236}">
                <a16:creationId xmlns:a16="http://schemas.microsoft.com/office/drawing/2014/main" id="{A5986238-B37D-43F6-8655-C3D2C50C13F6}"/>
              </a:ext>
            </a:extLst>
          </p:cNvPr>
          <p:cNvSpPr txBox="1"/>
          <p:nvPr/>
        </p:nvSpPr>
        <p:spPr>
          <a:xfrm>
            <a:off x="769060" y="4798211"/>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1" name="テキスト ボックス 30">
            <a:extLst>
              <a:ext uri="{FF2B5EF4-FFF2-40B4-BE49-F238E27FC236}">
                <a16:creationId xmlns:a16="http://schemas.microsoft.com/office/drawing/2014/main" id="{0A67DD1C-BBB2-4545-AEF0-5117BA31FC4B}"/>
              </a:ext>
            </a:extLst>
          </p:cNvPr>
          <p:cNvSpPr txBox="1"/>
          <p:nvPr/>
        </p:nvSpPr>
        <p:spPr>
          <a:xfrm>
            <a:off x="5574774"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6130F506-6F3C-4032-9D4E-87381BFE8EC7}"/>
              </a:ext>
            </a:extLst>
          </p:cNvPr>
          <p:cNvSpPr txBox="1"/>
          <p:nvPr/>
        </p:nvSpPr>
        <p:spPr>
          <a:xfrm>
            <a:off x="6244084" y="464412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3" name="テキスト ボックス 32">
            <a:extLst>
              <a:ext uri="{FF2B5EF4-FFF2-40B4-BE49-F238E27FC236}">
                <a16:creationId xmlns:a16="http://schemas.microsoft.com/office/drawing/2014/main" id="{5E3DDD13-C1C7-40A5-AAB4-3CB5486DADE3}"/>
              </a:ext>
            </a:extLst>
          </p:cNvPr>
          <p:cNvSpPr txBox="1"/>
          <p:nvPr/>
        </p:nvSpPr>
        <p:spPr>
          <a:xfrm>
            <a:off x="11031122" y="43583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40023" y="4474846"/>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35" name="テキスト ボックス 34">
            <a:extLst>
              <a:ext uri="{FF2B5EF4-FFF2-40B4-BE49-F238E27FC236}">
                <a16:creationId xmlns:a16="http://schemas.microsoft.com/office/drawing/2014/main" id="{008B7F6B-88A8-4AB2-B0B6-D62137A6DFED}"/>
              </a:ext>
            </a:extLst>
          </p:cNvPr>
          <p:cNvSpPr txBox="1"/>
          <p:nvPr/>
        </p:nvSpPr>
        <p:spPr>
          <a:xfrm>
            <a:off x="4330066" y="4994159"/>
            <a:ext cx="975508" cy="338554"/>
          </a:xfrm>
          <a:prstGeom prst="rect">
            <a:avLst/>
          </a:prstGeom>
          <a:noFill/>
        </p:spPr>
        <p:txBody>
          <a:bodyPr wrap="square" rtlCol="0">
            <a:spAutoFit/>
          </a:bodyPr>
          <a:lstStyle/>
          <a:p>
            <a:pPr algn="ctr"/>
            <a:r>
              <a:rPr lang="en-US" altLang="ja-JP" sz="1600" dirty="0"/>
              <a:t>3.0min</a:t>
            </a:r>
            <a:endParaRPr lang="ja-JP" altLang="en-US" sz="1600" dirty="0"/>
          </a:p>
        </p:txBody>
      </p:sp>
    </p:spTree>
    <p:extLst>
      <p:ext uri="{BB962C8B-B14F-4D97-AF65-F5344CB8AC3E}">
        <p14:creationId xmlns:p14="http://schemas.microsoft.com/office/powerpoint/2010/main" val="168763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mc:AlternateContent xmlns:mc="http://schemas.openxmlformats.org/markup-compatibility/2006" xmlns:a14="http://schemas.microsoft.com/office/drawing/2010/main">
        <mc:Choice Requires="a14">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278997"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違反量削減優先は局所解の影響を受けて、実行可能解を得ていないが、問題分割は局所解の影響を強く受けずに、実行可能解を得ている。</a:t>
                </a:r>
                <a:endParaRPr lang="en-US" altLang="ja-JP" sz="2800" dirty="0"/>
              </a:p>
              <a:p>
                <a:pPr lvl="1">
                  <a:defRPr/>
                </a:pPr>
                <a:r>
                  <a:rPr lang="ja-JP" altLang="en-US" sz="2400" dirty="0"/>
                  <a:t>問題分割では、局所解の影響を抑制するための工夫をしている。</a:t>
                </a:r>
                <a:endParaRPr lang="en-US" altLang="ja-JP" sz="2400" dirty="0"/>
              </a:p>
              <a:p>
                <a:pPr lvl="2">
                  <a:buFont typeface="Wingdings" panose="05000000000000000000" pitchFamily="2" charset="2"/>
                  <a:buChar char="Ø"/>
                  <a:defRPr/>
                </a:pPr>
                <a:r>
                  <a:rPr lang="ja-JP" altLang="en-US" sz="2000" dirty="0"/>
                  <a:t>ある個体の実行可能性</a:t>
                </a:r>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=0</m:t>
                    </m:r>
                  </m:oMath>
                </a14:m>
                <a:r>
                  <a:rPr lang="en-US" altLang="ja-JP" sz="2000" dirty="0"/>
                  <a:t>)</a:t>
                </a:r>
                <a:r>
                  <a:rPr lang="ja-JP" altLang="en-US" sz="2000" dirty="0"/>
                  <a:t>と非劣性</a:t>
                </a:r>
                <a14:m>
                  <m:oMath xmlns:m="http://schemas.openxmlformats.org/officeDocument/2006/math">
                    <m:r>
                      <a:rPr lang="en-US" altLang="ja-JP" sz="2000" b="0" i="0" smtClean="0">
                        <a:latin typeface="Cambria Math" panose="02040503050406030204" pitchFamily="18" charset="0"/>
                        <a:ea typeface="Cambria Math" panose="02040503050406030204" pitchFamily="18" charset="0"/>
                      </a:rPr>
                      <m:t>(</m:t>
                    </m:r>
                    <m:r>
                      <a:rPr lang="en-US" altLang="ja-JP" sz="200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𝑣</m:t>
                    </m:r>
                    <m:r>
                      <a:rPr lang="en-US" altLang="ja-JP" sz="2000" b="0" i="1" smtClean="0">
                        <a:latin typeface="Cambria Math" panose="02040503050406030204" pitchFamily="18" charset="0"/>
                        <a:ea typeface="Cambria Math" panose="02040503050406030204" pitchFamily="18" charset="0"/>
                      </a:rPr>
                      <m:t>)</m:t>
                    </m:r>
                  </m:oMath>
                </a14:m>
                <a:r>
                  <a:rPr lang="ja-JP" altLang="en-US" sz="2000" dirty="0"/>
                  <a:t>の両方を満たしたときに、重みを調整する</a:t>
                </a:r>
                <a:endParaRPr lang="en-US" altLang="ja-JP" sz="2000" dirty="0"/>
              </a:p>
            </p:txBody>
          </p:sp>
        </mc:Choice>
        <mc:Fallback xmlns="">
          <p:sp>
            <p:nvSpPr>
              <p:cNvPr id="17" name="テキスト プレースホルダー 2">
                <a:extLst>
                  <a:ext uri="{FF2B5EF4-FFF2-40B4-BE49-F238E27FC236}">
                    <a16:creationId xmlns:a16="http://schemas.microsoft.com/office/drawing/2014/main" id="{242DDC45-5383-4DAF-8CCC-A580A2B3B13A}"/>
                  </a:ext>
                </a:extLst>
              </p:cNvPr>
              <p:cNvSpPr txBox="1">
                <a:spLocks noRot="1" noChangeAspect="1" noMove="1" noResize="1" noEditPoints="1" noAdjustHandles="1" noChangeArrowheads="1" noChangeShapeType="1" noTextEdit="1"/>
              </p:cNvSpPr>
              <p:nvPr/>
            </p:nvSpPr>
            <p:spPr>
              <a:xfrm>
                <a:off x="408178" y="869882"/>
                <a:ext cx="11278997" cy="587049"/>
              </a:xfrm>
              <a:prstGeom prst="rect">
                <a:avLst/>
              </a:prstGeom>
              <a:blipFill>
                <a:blip r:embed="rId2"/>
                <a:stretch>
                  <a:fillRect l="-973" t="-18750" b="-2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809891"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　－　非凸制約（</a:t>
            </a:r>
            <a:r>
              <a:rPr kumimoji="1" lang="en-US" altLang="ja-JP" sz="1600" b="1" dirty="0">
                <a:solidFill>
                  <a:schemeClr val="bg1"/>
                </a:solidFill>
              </a:rPr>
              <a:t>Prob.4</a:t>
            </a:r>
            <a:r>
              <a:rPr kumimoji="1" lang="ja-JP" altLang="en-US" sz="1600" b="1" dirty="0">
                <a:solidFill>
                  <a:schemeClr val="bg1"/>
                </a:solidFill>
              </a:rPr>
              <a:t>）</a:t>
            </a:r>
          </a:p>
        </p:txBody>
      </p:sp>
      <p:pic>
        <p:nvPicPr>
          <p:cNvPr id="6" name="図 5" descr="グラフ, ヒストグラム&#10;&#10;自動的に生成された説明">
            <a:extLst>
              <a:ext uri="{FF2B5EF4-FFF2-40B4-BE49-F238E27FC236}">
                <a16:creationId xmlns:a16="http://schemas.microsoft.com/office/drawing/2014/main" id="{0EE09FB2-E6D0-46C4-94CA-37198EA6D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22259"/>
            <a:ext cx="5178354" cy="3420000"/>
          </a:xfrm>
          <a:prstGeom prst="rect">
            <a:avLst/>
          </a:prstGeom>
        </p:spPr>
      </p:pic>
      <p:sp>
        <p:nvSpPr>
          <p:cNvPr id="12" name="テキスト ボックス 11">
            <a:extLst>
              <a:ext uri="{FF2B5EF4-FFF2-40B4-BE49-F238E27FC236}">
                <a16:creationId xmlns:a16="http://schemas.microsoft.com/office/drawing/2014/main" id="{4972E810-6DD7-4DA9-8AAC-73825FBD4A74}"/>
              </a:ext>
            </a:extLst>
          </p:cNvPr>
          <p:cNvSpPr txBox="1"/>
          <p:nvPr/>
        </p:nvSpPr>
        <p:spPr>
          <a:xfrm>
            <a:off x="2259882" y="2567257"/>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14" name="テキスト ボックス 13">
            <a:extLst>
              <a:ext uri="{FF2B5EF4-FFF2-40B4-BE49-F238E27FC236}">
                <a16:creationId xmlns:a16="http://schemas.microsoft.com/office/drawing/2014/main" id="{C4E7408F-A59E-4104-8FED-F0534E6C3AE1}"/>
              </a:ext>
            </a:extLst>
          </p:cNvPr>
          <p:cNvSpPr txBox="1"/>
          <p:nvPr/>
        </p:nvSpPr>
        <p:spPr>
          <a:xfrm>
            <a:off x="7175683" y="2567257"/>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16" name="図 15">
            <a:extLst>
              <a:ext uri="{FF2B5EF4-FFF2-40B4-BE49-F238E27FC236}">
                <a16:creationId xmlns:a16="http://schemas.microsoft.com/office/drawing/2014/main" id="{472453F7-4E20-492D-8911-17A69D000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09" y="2822259"/>
            <a:ext cx="5178859" cy="3420000"/>
          </a:xfrm>
          <a:prstGeom prst="rect">
            <a:avLst/>
          </a:prstGeom>
        </p:spPr>
      </p:pic>
      <p:sp>
        <p:nvSpPr>
          <p:cNvPr id="18" name="テキスト ボックス 17">
            <a:extLst>
              <a:ext uri="{FF2B5EF4-FFF2-40B4-BE49-F238E27FC236}">
                <a16:creationId xmlns:a16="http://schemas.microsoft.com/office/drawing/2014/main" id="{C671115C-7E5E-49CA-957C-E7C19F99D702}"/>
              </a:ext>
            </a:extLst>
          </p:cNvPr>
          <p:cNvSpPr txBox="1"/>
          <p:nvPr/>
        </p:nvSpPr>
        <p:spPr>
          <a:xfrm>
            <a:off x="681700" y="481316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19" name="テキスト ボックス 18">
            <a:extLst>
              <a:ext uri="{FF2B5EF4-FFF2-40B4-BE49-F238E27FC236}">
                <a16:creationId xmlns:a16="http://schemas.microsoft.com/office/drawing/2014/main" id="{D97CCB45-24D0-470A-9253-7C12351E2FBF}"/>
              </a:ext>
            </a:extLst>
          </p:cNvPr>
          <p:cNvSpPr txBox="1"/>
          <p:nvPr/>
        </p:nvSpPr>
        <p:spPr>
          <a:xfrm>
            <a:off x="5493608" y="4428089"/>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0" name="テキスト ボックス 19">
            <a:extLst>
              <a:ext uri="{FF2B5EF4-FFF2-40B4-BE49-F238E27FC236}">
                <a16:creationId xmlns:a16="http://schemas.microsoft.com/office/drawing/2014/main" id="{08815FB0-694C-4AED-B4E5-1CDCDDA54F07}"/>
              </a:ext>
            </a:extLst>
          </p:cNvPr>
          <p:cNvSpPr txBox="1"/>
          <p:nvPr/>
        </p:nvSpPr>
        <p:spPr>
          <a:xfrm>
            <a:off x="6117279" y="477571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1" name="テキスト ボックス 20">
            <a:extLst>
              <a:ext uri="{FF2B5EF4-FFF2-40B4-BE49-F238E27FC236}">
                <a16:creationId xmlns:a16="http://schemas.microsoft.com/office/drawing/2014/main" id="{B4A852AC-1141-4955-9DF9-06E0B23110DD}"/>
              </a:ext>
            </a:extLst>
          </p:cNvPr>
          <p:cNvSpPr txBox="1"/>
          <p:nvPr/>
        </p:nvSpPr>
        <p:spPr>
          <a:xfrm>
            <a:off x="10873650" y="443761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2" name="テキスト ボックス 21">
            <a:extLst>
              <a:ext uri="{FF2B5EF4-FFF2-40B4-BE49-F238E27FC236}">
                <a16:creationId xmlns:a16="http://schemas.microsoft.com/office/drawing/2014/main" id="{77F23820-B0A9-4774-BCD3-AFBD6122A3A4}"/>
              </a:ext>
            </a:extLst>
          </p:cNvPr>
          <p:cNvSpPr txBox="1"/>
          <p:nvPr/>
        </p:nvSpPr>
        <p:spPr>
          <a:xfrm>
            <a:off x="9682873" y="3978037"/>
            <a:ext cx="975508" cy="338554"/>
          </a:xfrm>
          <a:prstGeom prst="rect">
            <a:avLst/>
          </a:prstGeom>
          <a:noFill/>
        </p:spPr>
        <p:txBody>
          <a:bodyPr wrap="square" rtlCol="0">
            <a:spAutoFit/>
          </a:bodyPr>
          <a:lstStyle/>
          <a:p>
            <a:pPr algn="ctr"/>
            <a:r>
              <a:rPr lang="en-US" altLang="ja-JP" sz="1600" dirty="0"/>
              <a:t>1.1min</a:t>
            </a:r>
            <a:endParaRPr lang="ja-JP" altLang="en-US" sz="1600" dirty="0"/>
          </a:p>
        </p:txBody>
      </p:sp>
      <p:sp>
        <p:nvSpPr>
          <p:cNvPr id="23" name="テキスト ボックス 22">
            <a:extLst>
              <a:ext uri="{FF2B5EF4-FFF2-40B4-BE49-F238E27FC236}">
                <a16:creationId xmlns:a16="http://schemas.microsoft.com/office/drawing/2014/main" id="{D0962701-A75B-4092-8B19-FD99E80E5D4E}"/>
              </a:ext>
            </a:extLst>
          </p:cNvPr>
          <p:cNvSpPr txBox="1"/>
          <p:nvPr/>
        </p:nvSpPr>
        <p:spPr>
          <a:xfrm>
            <a:off x="4149091" y="4316591"/>
            <a:ext cx="975508" cy="338554"/>
          </a:xfrm>
          <a:prstGeom prst="rect">
            <a:avLst/>
          </a:prstGeom>
          <a:noFill/>
        </p:spPr>
        <p:txBody>
          <a:bodyPr wrap="square" rtlCol="0">
            <a:spAutoFit/>
          </a:bodyPr>
          <a:lstStyle/>
          <a:p>
            <a:pPr algn="ctr"/>
            <a:r>
              <a:rPr lang="en-US" altLang="ja-JP" sz="1600" dirty="0"/>
              <a:t>1.9min</a:t>
            </a:r>
            <a:endParaRPr lang="ja-JP" altLang="en-US" sz="1600" dirty="0"/>
          </a:p>
        </p:txBody>
      </p:sp>
    </p:spTree>
    <p:extLst>
      <p:ext uri="{BB962C8B-B14F-4D97-AF65-F5344CB8AC3E}">
        <p14:creationId xmlns:p14="http://schemas.microsoft.com/office/powerpoint/2010/main" val="220752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合体アルゴリズムのスケジューリング問題への適用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プラントのスケジューリング問題を作成・検証を実施する。</a:t>
            </a:r>
            <a:endParaRPr lang="en-US" altLang="ja-JP" sz="2800" dirty="0"/>
          </a:p>
          <a:p>
            <a:pPr lvl="1">
              <a:defRPr/>
            </a:pPr>
            <a:r>
              <a:rPr lang="ja-JP" altLang="en-US" sz="2400" dirty="0"/>
              <a:t>テーマの本来の目標に対する達成度合いを正確に評価する</a:t>
            </a:r>
            <a:endParaRPr lang="en-US" altLang="ja-JP" sz="24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3870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6454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4937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6030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8614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42027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6030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4187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4057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4057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9867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4651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3841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4003129"/>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4937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6720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6720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7800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7800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4109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4109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5092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5092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7380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7380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9444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9444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43008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43008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40031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FF7BB4F5-C789-4CCD-9E43-328CBDABECBF}"/>
              </a:ext>
            </a:extLst>
          </p:cNvPr>
          <p:cNvCxnSpPr>
            <a:cxnSpLocks/>
          </p:cNvCxnSpPr>
          <p:nvPr/>
        </p:nvCxnSpPr>
        <p:spPr>
          <a:xfrm flipV="1">
            <a:off x="9054119" y="3054320"/>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1AD992-73ED-48CE-8DB6-F0FF47CAD15A}"/>
                  </a:ext>
                </a:extLst>
              </p:cNvPr>
              <p:cNvSpPr txBox="1"/>
              <p:nvPr/>
            </p:nvSpPr>
            <p:spPr>
              <a:xfrm>
                <a:off x="11129528" y="5265357"/>
                <a:ext cx="787652" cy="261610"/>
              </a:xfrm>
              <a:prstGeom prst="rect">
                <a:avLst/>
              </a:prstGeom>
              <a:noFill/>
            </p:spPr>
            <p:txBody>
              <a:bodyPr wrap="none" rtlCol="0">
                <a:spAutoFit/>
              </a:bodyPr>
              <a:lstStyle/>
              <a:p>
                <a:r>
                  <a:rPr kumimoji="1" lang="ja-JP" altLang="en-US" sz="1100" dirty="0"/>
                  <a:t>ステップ数</a:t>
                </a:r>
                <a14:m>
                  <m:oMath xmlns:m="http://schemas.openxmlformats.org/officeDocument/2006/math">
                    <m:r>
                      <a:rPr kumimoji="1" lang="en-US" altLang="ja-JP" sz="1100" i="1" smtClean="0">
                        <a:latin typeface="Cambria Math" panose="02040503050406030204" pitchFamily="18" charset="0"/>
                      </a:rPr>
                      <m:t>𝑡</m:t>
                    </m:r>
                  </m:oMath>
                </a14:m>
                <a:endParaRPr kumimoji="1" lang="ja-JP" altLang="en-US" sz="1100" dirty="0"/>
              </a:p>
            </p:txBody>
          </p:sp>
        </mc:Choice>
        <mc:Fallback xmlns="">
          <p:sp>
            <p:nvSpPr>
              <p:cNvPr id="44" name="テキスト ボックス 43">
                <a:extLst>
                  <a:ext uri="{FF2B5EF4-FFF2-40B4-BE49-F238E27FC236}">
                    <a16:creationId xmlns:a16="http://schemas.microsoft.com/office/drawing/2014/main" id="{D31AD992-73ED-48CE-8DB6-F0FF47CAD15A}"/>
                  </a:ext>
                </a:extLst>
              </p:cNvPr>
              <p:cNvSpPr txBox="1">
                <a:spLocks noRot="1" noChangeAspect="1" noMove="1" noResize="1" noEditPoints="1" noAdjustHandles="1" noChangeArrowheads="1" noChangeShapeType="1" noTextEdit="1"/>
              </p:cNvSpPr>
              <p:nvPr/>
            </p:nvSpPr>
            <p:spPr>
              <a:xfrm>
                <a:off x="11129528" y="5265357"/>
                <a:ext cx="787652" cy="261610"/>
              </a:xfrm>
              <a:prstGeom prst="rect">
                <a:avLst/>
              </a:prstGeom>
              <a:blipFill>
                <a:blip r:embed="rId10"/>
                <a:stretch>
                  <a:fillRect t="-2326"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7365D87-B8BE-46BE-914C-1A5749307640}"/>
                  </a:ext>
                </a:extLst>
              </p:cNvPr>
              <p:cNvSpPr txBox="1"/>
              <p:nvPr/>
            </p:nvSpPr>
            <p:spPr>
              <a:xfrm>
                <a:off x="8218170" y="3522713"/>
                <a:ext cx="830677" cy="261610"/>
              </a:xfrm>
              <a:prstGeom prst="rect">
                <a:avLst/>
              </a:prstGeom>
              <a:noFill/>
            </p:spPr>
            <p:txBody>
              <a:bodyPr wrap="none" rtlCol="0">
                <a:spAutoFit/>
              </a:bodyPr>
              <a:lstStyle/>
              <a:p>
                <a:r>
                  <a:rPr kumimoji="1" lang="ja-JP" altLang="en-US" sz="1100" dirty="0"/>
                  <a:t>連続変数</a:t>
                </a:r>
                <a14:m>
                  <m:oMath xmlns:m="http://schemas.openxmlformats.org/officeDocument/2006/math">
                    <m:r>
                      <a:rPr kumimoji="1" lang="en-US" altLang="ja-JP" sz="1100" b="0" i="1" smtClean="0">
                        <a:latin typeface="Cambria Math" panose="02040503050406030204" pitchFamily="18" charset="0"/>
                      </a:rPr>
                      <m:t>𝑥</m:t>
                    </m:r>
                  </m:oMath>
                </a14:m>
                <a:endParaRPr kumimoji="1" lang="ja-JP" altLang="en-US" sz="1100" dirty="0"/>
              </a:p>
            </p:txBody>
          </p:sp>
        </mc:Choice>
        <mc:Fallback xmlns="">
          <p:sp>
            <p:nvSpPr>
              <p:cNvPr id="45" name="テキスト ボックス 44">
                <a:extLst>
                  <a:ext uri="{FF2B5EF4-FFF2-40B4-BE49-F238E27FC236}">
                    <a16:creationId xmlns:a16="http://schemas.microsoft.com/office/drawing/2014/main" id="{77365D87-B8BE-46BE-914C-1A5749307640}"/>
                  </a:ext>
                </a:extLst>
              </p:cNvPr>
              <p:cNvSpPr txBox="1">
                <a:spLocks noRot="1" noChangeAspect="1" noMove="1" noResize="1" noEditPoints="1" noAdjustHandles="1" noChangeArrowheads="1" noChangeShapeType="1" noTextEdit="1"/>
              </p:cNvSpPr>
              <p:nvPr/>
            </p:nvSpPr>
            <p:spPr>
              <a:xfrm>
                <a:off x="8218170" y="3522713"/>
                <a:ext cx="830677" cy="261610"/>
              </a:xfrm>
              <a:prstGeom prst="rect">
                <a:avLst/>
              </a:prstGeom>
              <a:blipFill>
                <a:blip r:embed="rId11"/>
                <a:stretch>
                  <a:fillRect t="-2326" b="-13953"/>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8D89255-A07C-41B4-BD29-CE1201D40DD4}"/>
              </a:ext>
            </a:extLst>
          </p:cNvPr>
          <p:cNvCxnSpPr>
            <a:cxnSpLocks/>
          </p:cNvCxnSpPr>
          <p:nvPr/>
        </p:nvCxnSpPr>
        <p:spPr>
          <a:xfrm flipV="1">
            <a:off x="9054119" y="4089841"/>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AC53E4EE-8505-4C92-831A-51516805024D}"/>
                  </a:ext>
                </a:extLst>
              </p:cNvPr>
              <p:cNvSpPr txBox="1"/>
              <p:nvPr/>
            </p:nvSpPr>
            <p:spPr>
              <a:xfrm>
                <a:off x="8129376" y="4668795"/>
                <a:ext cx="990464" cy="261610"/>
              </a:xfrm>
              <a:prstGeom prst="rect">
                <a:avLst/>
              </a:prstGeom>
              <a:noFill/>
            </p:spPr>
            <p:txBody>
              <a:bodyPr wrap="none" rtlCol="0">
                <a:spAutoFit/>
              </a:bodyPr>
              <a:lstStyle/>
              <a:p>
                <a:r>
                  <a:rPr kumimoji="1" lang="ja-JP" altLang="en-US" sz="1100" dirty="0"/>
                  <a:t>バイナリ変数</a:t>
                </a:r>
                <a14:m>
                  <m:oMath xmlns:m="http://schemas.openxmlformats.org/officeDocument/2006/math">
                    <m:r>
                      <a:rPr kumimoji="1" lang="en-US" altLang="ja-JP" sz="1100" b="0" i="1" smtClean="0">
                        <a:latin typeface="Cambria Math" panose="02040503050406030204" pitchFamily="18" charset="0"/>
                      </a:rPr>
                      <m:t>𝑏</m:t>
                    </m:r>
                  </m:oMath>
                </a14:m>
                <a:endParaRPr kumimoji="1" lang="ja-JP" altLang="en-US" sz="1100" dirty="0"/>
              </a:p>
            </p:txBody>
          </p:sp>
        </mc:Choice>
        <mc:Fallback xmlns="">
          <p:sp>
            <p:nvSpPr>
              <p:cNvPr id="48" name="テキスト ボックス 47">
                <a:extLst>
                  <a:ext uri="{FF2B5EF4-FFF2-40B4-BE49-F238E27FC236}">
                    <a16:creationId xmlns:a16="http://schemas.microsoft.com/office/drawing/2014/main" id="{AC53E4EE-8505-4C92-831A-51516805024D}"/>
                  </a:ext>
                </a:extLst>
              </p:cNvPr>
              <p:cNvSpPr txBox="1">
                <a:spLocks noRot="1" noChangeAspect="1" noMove="1" noResize="1" noEditPoints="1" noAdjustHandles="1" noChangeArrowheads="1" noChangeShapeType="1" noTextEdit="1"/>
              </p:cNvSpPr>
              <p:nvPr/>
            </p:nvSpPr>
            <p:spPr>
              <a:xfrm>
                <a:off x="8129376" y="4668795"/>
                <a:ext cx="990464" cy="261610"/>
              </a:xfrm>
              <a:prstGeom prst="rect">
                <a:avLst/>
              </a:prstGeom>
              <a:blipFill>
                <a:blip r:embed="rId12"/>
                <a:stretch>
                  <a:fillRect t="-2326" b="-13953"/>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ED34C52A-5EB4-43EC-812D-47E208827FF6}"/>
              </a:ext>
            </a:extLst>
          </p:cNvPr>
          <p:cNvCxnSpPr>
            <a:cxnSpLocks/>
          </p:cNvCxnSpPr>
          <p:nvPr/>
        </p:nvCxnSpPr>
        <p:spPr>
          <a:xfrm flipV="1">
            <a:off x="9054119" y="5212568"/>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B96F8950-3D8C-48E2-9E0D-5925CC9CCB1B}"/>
              </a:ext>
            </a:extLst>
          </p:cNvPr>
          <p:cNvSpPr txBox="1"/>
          <p:nvPr/>
        </p:nvSpPr>
        <p:spPr>
          <a:xfrm>
            <a:off x="8694147" y="5047313"/>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53" name="テキスト ボックス 52">
            <a:extLst>
              <a:ext uri="{FF2B5EF4-FFF2-40B4-BE49-F238E27FC236}">
                <a16:creationId xmlns:a16="http://schemas.microsoft.com/office/drawing/2014/main" id="{531C022A-37FC-446E-B8A6-A33426F32CEF}"/>
              </a:ext>
            </a:extLst>
          </p:cNvPr>
          <p:cNvSpPr txBox="1"/>
          <p:nvPr/>
        </p:nvSpPr>
        <p:spPr>
          <a:xfrm>
            <a:off x="8694147" y="4293850"/>
            <a:ext cx="26962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54" name="正方形/長方形 53">
            <a:extLst>
              <a:ext uri="{FF2B5EF4-FFF2-40B4-BE49-F238E27FC236}">
                <a16:creationId xmlns:a16="http://schemas.microsoft.com/office/drawing/2014/main" id="{4088FA46-69BB-4F47-A45A-6666F9A12F28}"/>
              </a:ext>
            </a:extLst>
          </p:cNvPr>
          <p:cNvSpPr/>
          <p:nvPr/>
        </p:nvSpPr>
        <p:spPr>
          <a:xfrm>
            <a:off x="914581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7B8E441E-80F8-4906-89FC-8D617BC176B4}"/>
              </a:ext>
            </a:extLst>
          </p:cNvPr>
          <p:cNvSpPr/>
          <p:nvPr/>
        </p:nvSpPr>
        <p:spPr>
          <a:xfrm>
            <a:off x="9554734"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a:extLst>
              <a:ext uri="{FF2B5EF4-FFF2-40B4-BE49-F238E27FC236}">
                <a16:creationId xmlns:a16="http://schemas.microsoft.com/office/drawing/2014/main" id="{DE0510CE-49FA-4DF9-8560-EBFC6F8B6A6E}"/>
              </a:ext>
            </a:extLst>
          </p:cNvPr>
          <p:cNvSpPr/>
          <p:nvPr/>
        </p:nvSpPr>
        <p:spPr>
          <a:xfrm>
            <a:off x="9992884" y="517365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正方形/長方形 57">
            <a:extLst>
              <a:ext uri="{FF2B5EF4-FFF2-40B4-BE49-F238E27FC236}">
                <a16:creationId xmlns:a16="http://schemas.microsoft.com/office/drawing/2014/main" id="{DECA462B-2F99-4EB3-8C19-6AE4C11A6240}"/>
              </a:ext>
            </a:extLst>
          </p:cNvPr>
          <p:cNvSpPr/>
          <p:nvPr/>
        </p:nvSpPr>
        <p:spPr>
          <a:xfrm>
            <a:off x="10471996"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D73111F4-229C-40E0-B62F-8ED1EDF28261}"/>
              </a:ext>
            </a:extLst>
          </p:cNvPr>
          <p:cNvSpPr/>
          <p:nvPr/>
        </p:nvSpPr>
        <p:spPr>
          <a:xfrm>
            <a:off x="10965372"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正方形/長方形 59">
            <a:extLst>
              <a:ext uri="{FF2B5EF4-FFF2-40B4-BE49-F238E27FC236}">
                <a16:creationId xmlns:a16="http://schemas.microsoft.com/office/drawing/2014/main" id="{4132045E-F0AF-4657-90ED-85537744CBEA}"/>
              </a:ext>
            </a:extLst>
          </p:cNvPr>
          <p:cNvSpPr/>
          <p:nvPr/>
        </p:nvSpPr>
        <p:spPr>
          <a:xfrm>
            <a:off x="11452021" y="440908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67E152C7-5D71-4B88-A454-B5C9AAFAFF0F}"/>
              </a:ext>
            </a:extLst>
          </p:cNvPr>
          <p:cNvSpPr txBox="1"/>
          <p:nvPr/>
        </p:nvSpPr>
        <p:spPr>
          <a:xfrm>
            <a:off x="8694147" y="3873187"/>
            <a:ext cx="269626" cy="276999"/>
          </a:xfrm>
          <a:prstGeom prst="rect">
            <a:avLst/>
          </a:prstGeom>
          <a:noFill/>
        </p:spPr>
        <p:txBody>
          <a:bodyPr wrap="none" rtlCol="0">
            <a:spAutoFit/>
          </a:bodyPr>
          <a:lstStyle/>
          <a:p>
            <a:r>
              <a:rPr kumimoji="1" lang="en-US" altLang="ja-JP" sz="1200" dirty="0"/>
              <a:t>0</a:t>
            </a:r>
            <a:endParaRPr kumimoji="1" lang="ja-JP" altLang="en-US" sz="1200" dirty="0"/>
          </a:p>
        </p:txBody>
      </p:sp>
      <p:sp>
        <p:nvSpPr>
          <p:cNvPr id="63" name="正方形/長方形 62">
            <a:extLst>
              <a:ext uri="{FF2B5EF4-FFF2-40B4-BE49-F238E27FC236}">
                <a16:creationId xmlns:a16="http://schemas.microsoft.com/office/drawing/2014/main" id="{7318241F-1A6F-442F-8C79-C4E89B686DF8}"/>
              </a:ext>
            </a:extLst>
          </p:cNvPr>
          <p:cNvSpPr/>
          <p:nvPr/>
        </p:nvSpPr>
        <p:spPr>
          <a:xfrm>
            <a:off x="9145811" y="335180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013135D9-B270-45DE-8F9F-703D797ED7B9}"/>
              </a:ext>
            </a:extLst>
          </p:cNvPr>
          <p:cNvSpPr/>
          <p:nvPr/>
        </p:nvSpPr>
        <p:spPr>
          <a:xfrm>
            <a:off x="9554734" y="358969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正方形/長方形 64">
            <a:extLst>
              <a:ext uri="{FF2B5EF4-FFF2-40B4-BE49-F238E27FC236}">
                <a16:creationId xmlns:a16="http://schemas.microsoft.com/office/drawing/2014/main" id="{71D15675-2BCE-47EB-B3CC-EE56043D2FE6}"/>
              </a:ext>
            </a:extLst>
          </p:cNvPr>
          <p:cNvSpPr/>
          <p:nvPr/>
        </p:nvSpPr>
        <p:spPr>
          <a:xfrm>
            <a:off x="10471996" y="3684823"/>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正方形/長方形 65">
            <a:extLst>
              <a:ext uri="{FF2B5EF4-FFF2-40B4-BE49-F238E27FC236}">
                <a16:creationId xmlns:a16="http://schemas.microsoft.com/office/drawing/2014/main" id="{709F1470-E88A-4BFF-BA41-141564E815FF}"/>
              </a:ext>
            </a:extLst>
          </p:cNvPr>
          <p:cNvSpPr/>
          <p:nvPr/>
        </p:nvSpPr>
        <p:spPr>
          <a:xfrm>
            <a:off x="10965372" y="350377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FA92BB54-1787-495B-BE9D-83F69184B182}"/>
              </a:ext>
            </a:extLst>
          </p:cNvPr>
          <p:cNvSpPr/>
          <p:nvPr/>
        </p:nvSpPr>
        <p:spPr>
          <a:xfrm>
            <a:off x="11452021" y="331240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88EEEFF0-D6CF-49BD-AF85-041C4D189D94}"/>
              </a:ext>
            </a:extLst>
          </p:cNvPr>
          <p:cNvSpPr/>
          <p:nvPr/>
        </p:nvSpPr>
        <p:spPr>
          <a:xfrm>
            <a:off x="9992884" y="403736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0" name="直線コネクタ 69">
            <a:extLst>
              <a:ext uri="{FF2B5EF4-FFF2-40B4-BE49-F238E27FC236}">
                <a16:creationId xmlns:a16="http://schemas.microsoft.com/office/drawing/2014/main" id="{22E146C4-1A92-4A36-9C04-0F0277DD6B5D}"/>
              </a:ext>
            </a:extLst>
          </p:cNvPr>
          <p:cNvCxnSpPr>
            <a:stCxn id="54" idx="3"/>
            <a:endCxn id="56" idx="1"/>
          </p:cNvCxnSpPr>
          <p:nvPr/>
        </p:nvCxnSpPr>
        <p:spPr>
          <a:xfrm>
            <a:off x="9217811" y="4445080"/>
            <a:ext cx="33692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743E6F6-9CAB-46C1-A56A-4BF520552786}"/>
              </a:ext>
            </a:extLst>
          </p:cNvPr>
          <p:cNvCxnSpPr>
            <a:cxnSpLocks/>
            <a:stCxn id="58" idx="3"/>
            <a:endCxn id="59" idx="1"/>
          </p:cNvCxnSpPr>
          <p:nvPr/>
        </p:nvCxnSpPr>
        <p:spPr>
          <a:xfrm>
            <a:off x="10543996" y="4445080"/>
            <a:ext cx="42137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2917694C-2881-4B04-904C-9CA265B43793}"/>
              </a:ext>
            </a:extLst>
          </p:cNvPr>
          <p:cNvCxnSpPr>
            <a:cxnSpLocks/>
            <a:stCxn id="59" idx="3"/>
            <a:endCxn id="60" idx="1"/>
          </p:cNvCxnSpPr>
          <p:nvPr/>
        </p:nvCxnSpPr>
        <p:spPr>
          <a:xfrm>
            <a:off x="11037372" y="4445080"/>
            <a:ext cx="414649"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0EAE42F-E0EA-4887-B3B2-33DB5B611485}"/>
              </a:ext>
            </a:extLst>
          </p:cNvPr>
          <p:cNvCxnSpPr>
            <a:cxnSpLocks/>
            <a:stCxn id="57" idx="0"/>
            <a:endCxn id="58" idx="2"/>
          </p:cNvCxnSpPr>
          <p:nvPr/>
        </p:nvCxnSpPr>
        <p:spPr>
          <a:xfrm flipV="1">
            <a:off x="10028884" y="4481080"/>
            <a:ext cx="479112"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9DB4A3E-E269-4246-AD19-29B914D2019A}"/>
              </a:ext>
            </a:extLst>
          </p:cNvPr>
          <p:cNvCxnSpPr>
            <a:cxnSpLocks/>
            <a:stCxn id="56" idx="2"/>
            <a:endCxn id="57" idx="0"/>
          </p:cNvCxnSpPr>
          <p:nvPr/>
        </p:nvCxnSpPr>
        <p:spPr>
          <a:xfrm>
            <a:off x="9590734" y="4481080"/>
            <a:ext cx="438150" cy="69257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C59491B-7977-49E1-ADC9-9F860BD335F7}"/>
              </a:ext>
            </a:extLst>
          </p:cNvPr>
          <p:cNvCxnSpPr>
            <a:cxnSpLocks/>
            <a:stCxn id="63" idx="3"/>
            <a:endCxn id="64" idx="1"/>
          </p:cNvCxnSpPr>
          <p:nvPr/>
        </p:nvCxnSpPr>
        <p:spPr>
          <a:xfrm>
            <a:off x="9217811" y="3387805"/>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260184-49AB-430F-8760-7BF44A7B606B}"/>
              </a:ext>
            </a:extLst>
          </p:cNvPr>
          <p:cNvCxnSpPr>
            <a:cxnSpLocks/>
            <a:stCxn id="64" idx="3"/>
            <a:endCxn id="68" idx="0"/>
          </p:cNvCxnSpPr>
          <p:nvPr/>
        </p:nvCxnSpPr>
        <p:spPr>
          <a:xfrm>
            <a:off x="9626734" y="3625694"/>
            <a:ext cx="402150" cy="4116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809E72CE-8411-4190-8AC1-C0605E181C07}"/>
              </a:ext>
            </a:extLst>
          </p:cNvPr>
          <p:cNvCxnSpPr>
            <a:cxnSpLocks/>
            <a:stCxn id="65" idx="1"/>
            <a:endCxn id="68" idx="0"/>
          </p:cNvCxnSpPr>
          <p:nvPr/>
        </p:nvCxnSpPr>
        <p:spPr>
          <a:xfrm flipH="1">
            <a:off x="10028884" y="3720823"/>
            <a:ext cx="443112" cy="31654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7E3FD8D-186D-4C43-99CC-9EF199D1C258}"/>
              </a:ext>
            </a:extLst>
          </p:cNvPr>
          <p:cNvCxnSpPr>
            <a:cxnSpLocks/>
            <a:stCxn id="66" idx="1"/>
            <a:endCxn id="65" idx="3"/>
          </p:cNvCxnSpPr>
          <p:nvPr/>
        </p:nvCxnSpPr>
        <p:spPr>
          <a:xfrm flipH="1">
            <a:off x="10543996" y="3539779"/>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AEF264D-9C54-43E0-B137-075EFDF6F08F}"/>
              </a:ext>
            </a:extLst>
          </p:cNvPr>
          <p:cNvCxnSpPr>
            <a:cxnSpLocks/>
            <a:stCxn id="67" idx="1"/>
            <a:endCxn id="66" idx="3"/>
          </p:cNvCxnSpPr>
          <p:nvPr/>
        </p:nvCxnSpPr>
        <p:spPr>
          <a:xfrm flipH="1">
            <a:off x="11037372" y="3348406"/>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4937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5262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4390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495098" y="5410999"/>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30693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3069324"/>
                <a:ext cx="715330" cy="307777"/>
              </a:xfrm>
              <a:prstGeom prst="rect">
                <a:avLst/>
              </a:prstGeom>
              <a:blipFill>
                <a:blip r:embed="rId13"/>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30697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3069731"/>
                <a:ext cx="846706" cy="307777"/>
              </a:xfrm>
              <a:prstGeom prst="rect">
                <a:avLst/>
              </a:prstGeom>
              <a:blipFill>
                <a:blip r:embed="rId14"/>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30693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3602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360250"/>
                <a:ext cx="846706" cy="307777"/>
              </a:xfrm>
              <a:prstGeom prst="rect">
                <a:avLst/>
              </a:prstGeom>
              <a:blipFill>
                <a:blip r:embed="rId15"/>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7029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7078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707868"/>
                <a:ext cx="1846149"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41184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4118409"/>
                <a:ext cx="1846149" cy="307777"/>
              </a:xfrm>
              <a:prstGeom prst="rect">
                <a:avLst/>
              </a:prstGeom>
              <a:blipFill>
                <a:blip r:embed="rId17"/>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41184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5195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519588"/>
                <a:ext cx="2124324" cy="307777"/>
              </a:xfrm>
              <a:prstGeom prst="rect">
                <a:avLst/>
              </a:prstGeom>
              <a:blipFill>
                <a:blip r:embed="rId18"/>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5084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51957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9018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901873"/>
                <a:ext cx="1028318" cy="307777"/>
              </a:xfrm>
              <a:prstGeom prst="rect">
                <a:avLst/>
              </a:prstGeom>
              <a:blipFill>
                <a:blip r:embed="rId19"/>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52191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5219190"/>
                <a:ext cx="939576" cy="307777"/>
              </a:xfrm>
              <a:prstGeom prst="rect">
                <a:avLst/>
              </a:prstGeom>
              <a:blipFill>
                <a:blip r:embed="rId20"/>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5463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546380"/>
                <a:ext cx="939576" cy="307777"/>
              </a:xfrm>
              <a:prstGeom prst="rect">
                <a:avLst/>
              </a:prstGeom>
              <a:blipFill>
                <a:blip r:embed="rId21"/>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30988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6506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650664"/>
                <a:ext cx="452566" cy="2353401"/>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7648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764849"/>
                <a:ext cx="1004442" cy="307777"/>
              </a:xfrm>
              <a:prstGeom prst="rect">
                <a:avLst/>
              </a:prstGeom>
              <a:blipFill>
                <a:blip r:embed="rId23"/>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7729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772970"/>
                <a:ext cx="1176091" cy="307777"/>
              </a:xfrm>
              <a:prstGeom prst="rect">
                <a:avLst/>
              </a:prstGeom>
              <a:blipFill>
                <a:blip r:embed="rId24"/>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8631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8631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8631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 </a:t>
            </a:r>
          </a:p>
        </p:txBody>
      </p:sp>
    </p:spTree>
    <p:extLst>
      <p:ext uri="{BB962C8B-B14F-4D97-AF65-F5344CB8AC3E}">
        <p14:creationId xmlns:p14="http://schemas.microsoft.com/office/powerpoint/2010/main" val="43743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今回使用した問題：製紙工場・蒸解工程</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pic>
        <p:nvPicPr>
          <p:cNvPr id="87" name="図 86">
            <a:extLst>
              <a:ext uri="{FF2B5EF4-FFF2-40B4-BE49-F238E27FC236}">
                <a16:creationId xmlns:a16="http://schemas.microsoft.com/office/drawing/2014/main" id="{801578B4-1509-4A43-AC07-EF54A28C7AC7}"/>
              </a:ext>
            </a:extLst>
          </p:cNvPr>
          <p:cNvPicPr>
            <a:picLocks noChangeAspect="1"/>
          </p:cNvPicPr>
          <p:nvPr/>
        </p:nvPicPr>
        <p:blipFill>
          <a:blip r:embed="rId2"/>
          <a:stretch>
            <a:fillRect/>
          </a:stretch>
        </p:blipFill>
        <p:spPr>
          <a:xfrm>
            <a:off x="604201" y="1312516"/>
            <a:ext cx="2662806" cy="4821304"/>
          </a:xfrm>
          <a:prstGeom prst="rect">
            <a:avLst/>
          </a:prstGeom>
        </p:spPr>
      </p:pic>
      <p:sp>
        <p:nvSpPr>
          <p:cNvPr id="88" name="テキスト ボックス 87">
            <a:extLst>
              <a:ext uri="{FF2B5EF4-FFF2-40B4-BE49-F238E27FC236}">
                <a16:creationId xmlns:a16="http://schemas.microsoft.com/office/drawing/2014/main" id="{E7973E52-DC50-49A6-86FD-66B7D0A7D5D1}"/>
              </a:ext>
            </a:extLst>
          </p:cNvPr>
          <p:cNvSpPr txBox="1"/>
          <p:nvPr/>
        </p:nvSpPr>
        <p:spPr>
          <a:xfrm>
            <a:off x="8282973" y="1215211"/>
            <a:ext cx="1197666" cy="461665"/>
          </a:xfrm>
          <a:prstGeom prst="rect">
            <a:avLst/>
          </a:prstGeom>
          <a:noFill/>
        </p:spPr>
        <p:txBody>
          <a:bodyPr wrap="square" rtlCol="0">
            <a:spAutoFit/>
          </a:bodyPr>
          <a:lstStyle/>
          <a:p>
            <a:pPr algn="ctr"/>
            <a:r>
              <a:rPr kumimoji="1" lang="ja-JP" altLang="en-US" sz="1200" dirty="0"/>
              <a:t>下部浸透ゾーン</a:t>
            </a:r>
            <a:r>
              <a:rPr kumimoji="1" lang="en-US" altLang="ja-JP" sz="1200" dirty="0"/>
              <a:t>H</a:t>
            </a:r>
            <a:r>
              <a:rPr kumimoji="1" lang="ja-JP" altLang="en-US" sz="1200" dirty="0"/>
              <a:t>ファクタ</a:t>
            </a:r>
          </a:p>
        </p:txBody>
      </p:sp>
      <p:sp>
        <p:nvSpPr>
          <p:cNvPr id="89" name="テキスト ボックス 88">
            <a:extLst>
              <a:ext uri="{FF2B5EF4-FFF2-40B4-BE49-F238E27FC236}">
                <a16:creationId xmlns:a16="http://schemas.microsoft.com/office/drawing/2014/main" id="{D37220DD-F00D-42DD-AA3E-53D7B92BA1F8}"/>
              </a:ext>
            </a:extLst>
          </p:cNvPr>
          <p:cNvSpPr txBox="1"/>
          <p:nvPr/>
        </p:nvSpPr>
        <p:spPr>
          <a:xfrm>
            <a:off x="8310911" y="2083221"/>
            <a:ext cx="1150833" cy="461665"/>
          </a:xfrm>
          <a:prstGeom prst="rect">
            <a:avLst/>
          </a:prstGeom>
          <a:noFill/>
        </p:spPr>
        <p:txBody>
          <a:bodyPr wrap="square" rtlCol="0">
            <a:spAutoFit/>
          </a:bodyPr>
          <a:lstStyle/>
          <a:p>
            <a:pPr algn="ctr"/>
            <a:r>
              <a:rPr kumimoji="1" lang="ja-JP" altLang="en-US" sz="1200" dirty="0"/>
              <a:t>蒸解ゾーン</a:t>
            </a:r>
            <a:endParaRPr kumimoji="1" lang="en-US" altLang="ja-JP" sz="1200" dirty="0"/>
          </a:p>
          <a:p>
            <a:pPr algn="ctr"/>
            <a:r>
              <a:rPr kumimoji="1" lang="en-US" altLang="ja-JP" sz="1200" dirty="0"/>
              <a:t>H</a:t>
            </a:r>
            <a:r>
              <a:rPr kumimoji="1" lang="ja-JP" altLang="en-US" sz="1200" dirty="0"/>
              <a:t>ファクタ</a:t>
            </a:r>
          </a:p>
        </p:txBody>
      </p:sp>
      <p:sp>
        <p:nvSpPr>
          <p:cNvPr id="91" name="正方形/長方形 90">
            <a:extLst>
              <a:ext uri="{FF2B5EF4-FFF2-40B4-BE49-F238E27FC236}">
                <a16:creationId xmlns:a16="http://schemas.microsoft.com/office/drawing/2014/main" id="{DD22DC06-5405-46BB-BFDA-7824CEF286BB}"/>
              </a:ext>
            </a:extLst>
          </p:cNvPr>
          <p:cNvSpPr/>
          <p:nvPr/>
        </p:nvSpPr>
        <p:spPr>
          <a:xfrm>
            <a:off x="4702566" y="1480816"/>
            <a:ext cx="1515562" cy="10363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24E929E7-8E33-4078-8540-7A142E09960B}"/>
              </a:ext>
            </a:extLst>
          </p:cNvPr>
          <p:cNvSpPr/>
          <p:nvPr/>
        </p:nvSpPr>
        <p:spPr>
          <a:xfrm>
            <a:off x="4755190" y="4527379"/>
            <a:ext cx="1459123" cy="11868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09364FA-43EF-45B0-B6F4-226B8B57946B}"/>
              </a:ext>
            </a:extLst>
          </p:cNvPr>
          <p:cNvSpPr/>
          <p:nvPr/>
        </p:nvSpPr>
        <p:spPr>
          <a:xfrm>
            <a:off x="6747339" y="1197354"/>
            <a:ext cx="2672528" cy="1749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6BEE35F-985B-4904-8A75-2171D135459C}"/>
              </a:ext>
            </a:extLst>
          </p:cNvPr>
          <p:cNvSpPr/>
          <p:nvPr/>
        </p:nvSpPr>
        <p:spPr>
          <a:xfrm>
            <a:off x="6746306" y="3462957"/>
            <a:ext cx="2673561" cy="14809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9F6606F-A000-40A0-B8E0-3A6F19DC527B}"/>
              </a:ext>
            </a:extLst>
          </p:cNvPr>
          <p:cNvSpPr txBox="1"/>
          <p:nvPr/>
        </p:nvSpPr>
        <p:spPr>
          <a:xfrm>
            <a:off x="6675493" y="1203265"/>
            <a:ext cx="771447" cy="307777"/>
          </a:xfrm>
          <a:prstGeom prst="rect">
            <a:avLst/>
          </a:prstGeom>
          <a:noFill/>
        </p:spPr>
        <p:txBody>
          <a:bodyPr wrap="square" rtlCol="0">
            <a:spAutoFit/>
          </a:bodyPr>
          <a:lstStyle/>
          <a:p>
            <a:pPr algn="ctr"/>
            <a:r>
              <a:rPr lang="ja-JP" altLang="en-US" sz="1400" b="1" dirty="0"/>
              <a:t>釜上部</a:t>
            </a:r>
            <a:endParaRPr kumimoji="1" lang="ja-JP" altLang="en-US" sz="1400" b="1" dirty="0"/>
          </a:p>
        </p:txBody>
      </p:sp>
      <p:sp>
        <p:nvSpPr>
          <p:cNvPr id="98" name="テキスト ボックス 97">
            <a:extLst>
              <a:ext uri="{FF2B5EF4-FFF2-40B4-BE49-F238E27FC236}">
                <a16:creationId xmlns:a16="http://schemas.microsoft.com/office/drawing/2014/main" id="{F9C299A5-791A-4EF2-B56A-21CB0401F39C}"/>
              </a:ext>
            </a:extLst>
          </p:cNvPr>
          <p:cNvSpPr txBox="1"/>
          <p:nvPr/>
        </p:nvSpPr>
        <p:spPr>
          <a:xfrm>
            <a:off x="4756457" y="1505213"/>
            <a:ext cx="1366406" cy="307777"/>
          </a:xfrm>
          <a:prstGeom prst="rect">
            <a:avLst/>
          </a:prstGeom>
          <a:noFill/>
        </p:spPr>
        <p:txBody>
          <a:bodyPr wrap="square" rtlCol="0">
            <a:spAutoFit/>
          </a:bodyPr>
          <a:lstStyle/>
          <a:p>
            <a:pPr algn="ctr"/>
            <a:r>
              <a:rPr lang="ja-JP" altLang="en-US" sz="1400" b="1" dirty="0"/>
              <a:t>上部浸透ゾーン</a:t>
            </a:r>
            <a:endParaRPr kumimoji="1" lang="ja-JP" altLang="en-US" sz="1400" b="1" dirty="0"/>
          </a:p>
        </p:txBody>
      </p:sp>
      <p:sp>
        <p:nvSpPr>
          <p:cNvPr id="102" name="テキスト ボックス 101">
            <a:extLst>
              <a:ext uri="{FF2B5EF4-FFF2-40B4-BE49-F238E27FC236}">
                <a16:creationId xmlns:a16="http://schemas.microsoft.com/office/drawing/2014/main" id="{F6FD8EB0-3C4C-4EBB-B881-AD7F9D4B8ED9}"/>
              </a:ext>
            </a:extLst>
          </p:cNvPr>
          <p:cNvSpPr txBox="1"/>
          <p:nvPr/>
        </p:nvSpPr>
        <p:spPr>
          <a:xfrm>
            <a:off x="4844254" y="4571419"/>
            <a:ext cx="1042491" cy="307777"/>
          </a:xfrm>
          <a:prstGeom prst="rect">
            <a:avLst/>
          </a:prstGeom>
          <a:noFill/>
        </p:spPr>
        <p:txBody>
          <a:bodyPr wrap="square" rtlCol="0">
            <a:spAutoFit/>
          </a:bodyPr>
          <a:lstStyle/>
          <a:p>
            <a:pPr algn="ctr"/>
            <a:r>
              <a:rPr lang="ja-JP" altLang="en-US" sz="1400" b="1" dirty="0"/>
              <a:t>蒸解ゾーン</a:t>
            </a:r>
            <a:endParaRPr kumimoji="1" lang="ja-JP" altLang="en-US" sz="1400" b="1" dirty="0"/>
          </a:p>
        </p:txBody>
      </p:sp>
      <p:sp>
        <p:nvSpPr>
          <p:cNvPr id="103" name="テキスト ボックス 102">
            <a:extLst>
              <a:ext uri="{FF2B5EF4-FFF2-40B4-BE49-F238E27FC236}">
                <a16:creationId xmlns:a16="http://schemas.microsoft.com/office/drawing/2014/main" id="{13C0FCF6-1118-4693-9803-E38BBAC572E9}"/>
              </a:ext>
            </a:extLst>
          </p:cNvPr>
          <p:cNvSpPr txBox="1"/>
          <p:nvPr/>
        </p:nvSpPr>
        <p:spPr>
          <a:xfrm>
            <a:off x="5314374" y="2253494"/>
            <a:ext cx="722470" cy="276999"/>
          </a:xfrm>
          <a:prstGeom prst="rect">
            <a:avLst/>
          </a:prstGeom>
          <a:noFill/>
        </p:spPr>
        <p:txBody>
          <a:bodyPr wrap="square" rtlCol="0">
            <a:spAutoFit/>
          </a:bodyPr>
          <a:lstStyle/>
          <a:p>
            <a:pPr algn="ctr"/>
            <a:r>
              <a:rPr lang="en-US" altLang="ja-JP" sz="1200" dirty="0"/>
              <a:t>H</a:t>
            </a:r>
            <a:r>
              <a:rPr lang="ja-JP" altLang="en-US" sz="1200" dirty="0"/>
              <a:t>ファクタ</a:t>
            </a:r>
            <a:endParaRPr kumimoji="1" lang="ja-JP" altLang="en-US" sz="1200" dirty="0"/>
          </a:p>
        </p:txBody>
      </p:sp>
      <p:sp>
        <p:nvSpPr>
          <p:cNvPr id="105" name="六角形 104">
            <a:extLst>
              <a:ext uri="{FF2B5EF4-FFF2-40B4-BE49-F238E27FC236}">
                <a16:creationId xmlns:a16="http://schemas.microsoft.com/office/drawing/2014/main" id="{811D5CDB-0C56-4D2A-AA46-20F4266829A5}"/>
              </a:ext>
            </a:extLst>
          </p:cNvPr>
          <p:cNvSpPr/>
          <p:nvPr/>
        </p:nvSpPr>
        <p:spPr>
          <a:xfrm>
            <a:off x="7297569" y="2158289"/>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六角形 105">
            <a:extLst>
              <a:ext uri="{FF2B5EF4-FFF2-40B4-BE49-F238E27FC236}">
                <a16:creationId xmlns:a16="http://schemas.microsoft.com/office/drawing/2014/main" id="{551F112F-0BC0-4A48-9860-834893AC5EF9}"/>
              </a:ext>
            </a:extLst>
          </p:cNvPr>
          <p:cNvSpPr/>
          <p:nvPr/>
        </p:nvSpPr>
        <p:spPr>
          <a:xfrm>
            <a:off x="7297569" y="4186498"/>
            <a:ext cx="395976" cy="358496"/>
          </a:xfrm>
          <a:prstGeom prst="hexag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7094F257-22D0-435B-B0E9-0A303F3669D7}"/>
              </a:ext>
            </a:extLst>
          </p:cNvPr>
          <p:cNvSpPr/>
          <p:nvPr/>
        </p:nvSpPr>
        <p:spPr>
          <a:xfrm>
            <a:off x="10975690" y="4179062"/>
            <a:ext cx="395976" cy="379861"/>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C1CB67B4-89A3-45B6-BA1F-F91CBA63C4B6}"/>
              </a:ext>
            </a:extLst>
          </p:cNvPr>
          <p:cNvSpPr txBox="1"/>
          <p:nvPr/>
        </p:nvSpPr>
        <p:spPr>
          <a:xfrm>
            <a:off x="7039492" y="3880513"/>
            <a:ext cx="924851" cy="276999"/>
          </a:xfrm>
          <a:prstGeom prst="rect">
            <a:avLst/>
          </a:prstGeom>
          <a:noFill/>
        </p:spPr>
        <p:txBody>
          <a:bodyPr wrap="square" rtlCol="0">
            <a:spAutoFit/>
          </a:bodyPr>
          <a:lstStyle/>
          <a:p>
            <a:pPr algn="ctr"/>
            <a:r>
              <a:rPr lang="ja-JP" altLang="en-US" sz="1200" dirty="0"/>
              <a:t>品質モデル</a:t>
            </a:r>
            <a:endParaRPr kumimoji="1" lang="ja-JP" altLang="en-US" sz="1200" dirty="0"/>
          </a:p>
        </p:txBody>
      </p:sp>
      <p:sp>
        <p:nvSpPr>
          <p:cNvPr id="125" name="テキスト ボックス 124">
            <a:extLst>
              <a:ext uri="{FF2B5EF4-FFF2-40B4-BE49-F238E27FC236}">
                <a16:creationId xmlns:a16="http://schemas.microsoft.com/office/drawing/2014/main" id="{314294A8-5D10-410C-856F-0DB2B1D0E4C1}"/>
              </a:ext>
            </a:extLst>
          </p:cNvPr>
          <p:cNvSpPr txBox="1"/>
          <p:nvPr/>
        </p:nvSpPr>
        <p:spPr>
          <a:xfrm>
            <a:off x="10700109" y="4557656"/>
            <a:ext cx="951730" cy="276999"/>
          </a:xfrm>
          <a:prstGeom prst="rect">
            <a:avLst/>
          </a:prstGeom>
          <a:noFill/>
        </p:spPr>
        <p:txBody>
          <a:bodyPr wrap="square" rtlCol="0">
            <a:spAutoFit/>
          </a:bodyPr>
          <a:lstStyle/>
          <a:p>
            <a:pPr algn="ctr"/>
            <a:r>
              <a:rPr kumimoji="1" lang="en-US" altLang="ja-JP" sz="1200" dirty="0"/>
              <a:t>KN</a:t>
            </a:r>
            <a:r>
              <a:rPr kumimoji="1" lang="ja-JP" altLang="en-US" sz="1200" dirty="0"/>
              <a:t>価</a:t>
            </a:r>
          </a:p>
        </p:txBody>
      </p:sp>
      <p:sp>
        <p:nvSpPr>
          <p:cNvPr id="126" name="楕円 125">
            <a:extLst>
              <a:ext uri="{FF2B5EF4-FFF2-40B4-BE49-F238E27FC236}">
                <a16:creationId xmlns:a16="http://schemas.microsoft.com/office/drawing/2014/main" id="{FD4196E6-9C9A-44FC-BAD6-7F09FEC57A12}"/>
              </a:ext>
            </a:extLst>
          </p:cNvPr>
          <p:cNvSpPr/>
          <p:nvPr/>
        </p:nvSpPr>
        <p:spPr>
          <a:xfrm>
            <a:off x="8820887" y="1671282"/>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322442AF-EA52-45C4-904A-AB36EC711DD8}"/>
              </a:ext>
            </a:extLst>
          </p:cNvPr>
          <p:cNvCxnSpPr>
            <a:cxnSpLocks/>
            <a:stCxn id="126" idx="4"/>
          </p:cNvCxnSpPr>
          <p:nvPr/>
        </p:nvCxnSpPr>
        <p:spPr>
          <a:xfrm>
            <a:off x="8874887" y="1779282"/>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0141D088-C3CF-45AC-BD38-C2A636A9E931}"/>
              </a:ext>
            </a:extLst>
          </p:cNvPr>
          <p:cNvCxnSpPr>
            <a:cxnSpLocks/>
            <a:stCxn id="126" idx="2"/>
            <a:endCxn id="105" idx="5"/>
          </p:cNvCxnSpPr>
          <p:nvPr/>
        </p:nvCxnSpPr>
        <p:spPr>
          <a:xfrm rot="10800000" flipV="1">
            <a:off x="7603921" y="1725281"/>
            <a:ext cx="1216966" cy="433007"/>
          </a:xfrm>
          <a:prstGeom prst="bentConnector2">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楕円 128">
            <a:extLst>
              <a:ext uri="{FF2B5EF4-FFF2-40B4-BE49-F238E27FC236}">
                <a16:creationId xmlns:a16="http://schemas.microsoft.com/office/drawing/2014/main" id="{CB68A694-F433-4A33-8C54-88D4365CF020}"/>
              </a:ext>
            </a:extLst>
          </p:cNvPr>
          <p:cNvSpPr/>
          <p:nvPr/>
        </p:nvSpPr>
        <p:spPr>
          <a:xfrm>
            <a:off x="8825877" y="2514085"/>
            <a:ext cx="108000" cy="108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2B919996-0FE7-44C0-95C4-617C7011B99C}"/>
              </a:ext>
            </a:extLst>
          </p:cNvPr>
          <p:cNvCxnSpPr>
            <a:cxnSpLocks/>
            <a:stCxn id="129" idx="4"/>
          </p:cNvCxnSpPr>
          <p:nvPr/>
        </p:nvCxnSpPr>
        <p:spPr>
          <a:xfrm>
            <a:off x="8879877" y="2622085"/>
            <a:ext cx="0" cy="214034"/>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ABAAF837-02C5-44EF-B08F-391B68B27E3F}"/>
              </a:ext>
            </a:extLst>
          </p:cNvPr>
          <p:cNvSpPr txBox="1"/>
          <p:nvPr/>
        </p:nvSpPr>
        <p:spPr>
          <a:xfrm>
            <a:off x="7915005" y="2317970"/>
            <a:ext cx="61828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32" name="テキスト ボックス 131">
            <a:extLst>
              <a:ext uri="{FF2B5EF4-FFF2-40B4-BE49-F238E27FC236}">
                <a16:creationId xmlns:a16="http://schemas.microsoft.com/office/drawing/2014/main" id="{5E8BAEC4-61EF-4054-8D3B-C3DFC9D81C36}"/>
              </a:ext>
            </a:extLst>
          </p:cNvPr>
          <p:cNvSpPr txBox="1"/>
          <p:nvPr/>
        </p:nvSpPr>
        <p:spPr>
          <a:xfrm>
            <a:off x="7869795" y="1596735"/>
            <a:ext cx="701113"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33" name="テキスト ボックス 132">
            <a:extLst>
              <a:ext uri="{FF2B5EF4-FFF2-40B4-BE49-F238E27FC236}">
                <a16:creationId xmlns:a16="http://schemas.microsoft.com/office/drawing/2014/main" id="{3D9F3DCF-765E-4085-B5D0-EC7EC720A207}"/>
              </a:ext>
            </a:extLst>
          </p:cNvPr>
          <p:cNvSpPr txBox="1"/>
          <p:nvPr/>
        </p:nvSpPr>
        <p:spPr>
          <a:xfrm>
            <a:off x="4759004" y="3113954"/>
            <a:ext cx="1366406" cy="307777"/>
          </a:xfrm>
          <a:prstGeom prst="rect">
            <a:avLst/>
          </a:prstGeom>
          <a:noFill/>
        </p:spPr>
        <p:txBody>
          <a:bodyPr wrap="square" rtlCol="0">
            <a:spAutoFit/>
          </a:bodyPr>
          <a:lstStyle/>
          <a:p>
            <a:pPr algn="ctr"/>
            <a:r>
              <a:rPr lang="ja-JP" altLang="en-US" sz="1400" b="1" dirty="0"/>
              <a:t>下部浸透ゾーン</a:t>
            </a:r>
            <a:endParaRPr kumimoji="1" lang="ja-JP" altLang="en-US" sz="1400" b="1" dirty="0"/>
          </a:p>
        </p:txBody>
      </p:sp>
      <p:sp>
        <p:nvSpPr>
          <p:cNvPr id="134" name="正方形/長方形 133">
            <a:extLst>
              <a:ext uri="{FF2B5EF4-FFF2-40B4-BE49-F238E27FC236}">
                <a16:creationId xmlns:a16="http://schemas.microsoft.com/office/drawing/2014/main" id="{94034063-91E7-44EF-9756-B3B0377F63D5}"/>
              </a:ext>
            </a:extLst>
          </p:cNvPr>
          <p:cNvSpPr/>
          <p:nvPr/>
        </p:nvSpPr>
        <p:spPr>
          <a:xfrm>
            <a:off x="4759004" y="3076787"/>
            <a:ext cx="1459124" cy="11533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DEDCDCE5-D2BB-4453-91B3-2792AC5CD0C8}"/>
              </a:ext>
            </a:extLst>
          </p:cNvPr>
          <p:cNvSpPr/>
          <p:nvPr/>
        </p:nvSpPr>
        <p:spPr>
          <a:xfrm>
            <a:off x="9723922" y="2520821"/>
            <a:ext cx="2167448" cy="10833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7E53EDA-20C4-4360-86DE-EF8EEAC03630}"/>
              </a:ext>
            </a:extLst>
          </p:cNvPr>
          <p:cNvSpPr txBox="1"/>
          <p:nvPr/>
        </p:nvSpPr>
        <p:spPr>
          <a:xfrm>
            <a:off x="10908884" y="2568085"/>
            <a:ext cx="982486" cy="307777"/>
          </a:xfrm>
          <a:prstGeom prst="rect">
            <a:avLst/>
          </a:prstGeom>
          <a:noFill/>
        </p:spPr>
        <p:txBody>
          <a:bodyPr wrap="square" rtlCol="0">
            <a:spAutoFit/>
          </a:bodyPr>
          <a:lstStyle/>
          <a:p>
            <a:pPr algn="ctr"/>
            <a:r>
              <a:rPr lang="ja-JP" altLang="en-US" sz="1400" b="1" dirty="0"/>
              <a:t>残アルカリ</a:t>
            </a:r>
            <a:endParaRPr kumimoji="1" lang="ja-JP" altLang="en-US" sz="1400" b="1" dirty="0"/>
          </a:p>
        </p:txBody>
      </p:sp>
      <p:cxnSp>
        <p:nvCxnSpPr>
          <p:cNvPr id="137" name="コネクタ: カギ線 136">
            <a:extLst>
              <a:ext uri="{FF2B5EF4-FFF2-40B4-BE49-F238E27FC236}">
                <a16:creationId xmlns:a16="http://schemas.microsoft.com/office/drawing/2014/main" id="{AA70C3DA-B837-459F-B50A-4DAFE545104D}"/>
              </a:ext>
            </a:extLst>
          </p:cNvPr>
          <p:cNvCxnSpPr>
            <a:cxnSpLocks/>
            <a:stCxn id="145" idx="3"/>
            <a:endCxn id="106" idx="2"/>
          </p:cNvCxnSpPr>
          <p:nvPr/>
        </p:nvCxnSpPr>
        <p:spPr>
          <a:xfrm flipV="1">
            <a:off x="5939291" y="4544994"/>
            <a:ext cx="1447902" cy="79251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3C5C0F59-56DC-4652-A3AF-AF2E14155913}"/>
              </a:ext>
            </a:extLst>
          </p:cNvPr>
          <p:cNvCxnSpPr>
            <a:cxnSpLocks/>
            <a:stCxn id="142" idx="1"/>
            <a:endCxn id="106" idx="5"/>
          </p:cNvCxnSpPr>
          <p:nvPr/>
        </p:nvCxnSpPr>
        <p:spPr>
          <a:xfrm rot="10800000" flipV="1">
            <a:off x="7603922" y="3086292"/>
            <a:ext cx="2673039" cy="1100205"/>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D5478D9C-9932-47E2-8F9E-399D3E0D26A0}"/>
              </a:ext>
            </a:extLst>
          </p:cNvPr>
          <p:cNvSpPr txBox="1"/>
          <p:nvPr/>
        </p:nvSpPr>
        <p:spPr>
          <a:xfrm>
            <a:off x="6682326" y="3483447"/>
            <a:ext cx="771447" cy="307777"/>
          </a:xfrm>
          <a:prstGeom prst="rect">
            <a:avLst/>
          </a:prstGeom>
          <a:noFill/>
        </p:spPr>
        <p:txBody>
          <a:bodyPr wrap="square" rtlCol="0">
            <a:spAutoFit/>
          </a:bodyPr>
          <a:lstStyle/>
          <a:p>
            <a:pPr algn="ctr"/>
            <a:r>
              <a:rPr kumimoji="1" lang="ja-JP" altLang="en-US" sz="1400" b="1" dirty="0"/>
              <a:t>品質</a:t>
            </a:r>
          </a:p>
        </p:txBody>
      </p:sp>
      <p:sp>
        <p:nvSpPr>
          <p:cNvPr id="140" name="テキスト ボックス 139">
            <a:extLst>
              <a:ext uri="{FF2B5EF4-FFF2-40B4-BE49-F238E27FC236}">
                <a16:creationId xmlns:a16="http://schemas.microsoft.com/office/drawing/2014/main" id="{8413E25E-2087-4015-8AEB-23491C995273}"/>
              </a:ext>
            </a:extLst>
          </p:cNvPr>
          <p:cNvSpPr txBox="1"/>
          <p:nvPr/>
        </p:nvSpPr>
        <p:spPr>
          <a:xfrm>
            <a:off x="7015408" y="2543918"/>
            <a:ext cx="1003886" cy="276999"/>
          </a:xfrm>
          <a:prstGeom prst="rect">
            <a:avLst/>
          </a:prstGeom>
          <a:noFill/>
        </p:spPr>
        <p:txBody>
          <a:bodyPr wrap="square" rtlCol="0">
            <a:spAutoFit/>
          </a:bodyPr>
          <a:lstStyle/>
          <a:p>
            <a:pPr algn="ctr"/>
            <a:r>
              <a:rPr kumimoji="1" lang="ja-JP" altLang="en-US" sz="1200" dirty="0"/>
              <a:t>釜上部モデル</a:t>
            </a:r>
          </a:p>
        </p:txBody>
      </p:sp>
      <p:cxnSp>
        <p:nvCxnSpPr>
          <p:cNvPr id="141" name="直線矢印コネクタ 140">
            <a:extLst>
              <a:ext uri="{FF2B5EF4-FFF2-40B4-BE49-F238E27FC236}">
                <a16:creationId xmlns:a16="http://schemas.microsoft.com/office/drawing/2014/main" id="{E80AEEF9-E9F0-4B14-8B07-ED864EBFCE47}"/>
              </a:ext>
            </a:extLst>
          </p:cNvPr>
          <p:cNvCxnSpPr>
            <a:cxnSpLocks/>
            <a:stCxn id="106" idx="0"/>
            <a:endCxn id="107" idx="1"/>
          </p:cNvCxnSpPr>
          <p:nvPr/>
        </p:nvCxnSpPr>
        <p:spPr>
          <a:xfrm>
            <a:off x="7693545" y="4365746"/>
            <a:ext cx="3282145" cy="32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2" name="テキスト ボックス 141">
            <a:extLst>
              <a:ext uri="{FF2B5EF4-FFF2-40B4-BE49-F238E27FC236}">
                <a16:creationId xmlns:a16="http://schemas.microsoft.com/office/drawing/2014/main" id="{CFAA492D-B283-4BC0-A57F-32318E3F4469}"/>
              </a:ext>
            </a:extLst>
          </p:cNvPr>
          <p:cNvSpPr txBox="1"/>
          <p:nvPr/>
        </p:nvSpPr>
        <p:spPr>
          <a:xfrm>
            <a:off x="10276960" y="2947793"/>
            <a:ext cx="62385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ID350</a:t>
            </a:r>
            <a:endParaRPr kumimoji="1" lang="ja-JP" altLang="en-US" sz="1200" dirty="0">
              <a:solidFill>
                <a:schemeClr val="tx1">
                  <a:lumMod val="50000"/>
                  <a:lumOff val="50000"/>
                </a:schemeClr>
              </a:solidFill>
            </a:endParaRPr>
          </a:p>
        </p:txBody>
      </p:sp>
      <p:sp>
        <p:nvSpPr>
          <p:cNvPr id="143" name="テキスト ボックス 142">
            <a:extLst>
              <a:ext uri="{FF2B5EF4-FFF2-40B4-BE49-F238E27FC236}">
                <a16:creationId xmlns:a16="http://schemas.microsoft.com/office/drawing/2014/main" id="{A9D55E1E-A614-4BD9-AF68-1F34864A1234}"/>
              </a:ext>
            </a:extLst>
          </p:cNvPr>
          <p:cNvSpPr txBox="1"/>
          <p:nvPr/>
        </p:nvSpPr>
        <p:spPr>
          <a:xfrm>
            <a:off x="5352434" y="2013300"/>
            <a:ext cx="61777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ID310</a:t>
            </a:r>
            <a:endParaRPr kumimoji="1" lang="ja-JP" altLang="en-US" sz="1200" dirty="0">
              <a:solidFill>
                <a:schemeClr val="tx1">
                  <a:lumMod val="50000"/>
                  <a:lumOff val="50000"/>
                </a:schemeClr>
              </a:solidFill>
            </a:endParaRPr>
          </a:p>
        </p:txBody>
      </p:sp>
      <p:sp>
        <p:nvSpPr>
          <p:cNvPr id="144" name="テキスト ボックス 143">
            <a:extLst>
              <a:ext uri="{FF2B5EF4-FFF2-40B4-BE49-F238E27FC236}">
                <a16:creationId xmlns:a16="http://schemas.microsoft.com/office/drawing/2014/main" id="{EA770FA8-C001-4F8D-B7CA-CB9A1A4D8619}"/>
              </a:ext>
            </a:extLst>
          </p:cNvPr>
          <p:cNvSpPr txBox="1"/>
          <p:nvPr/>
        </p:nvSpPr>
        <p:spPr>
          <a:xfrm>
            <a:off x="5343033" y="3685747"/>
            <a:ext cx="604035"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ID320</a:t>
            </a:r>
            <a:endParaRPr kumimoji="1" lang="ja-JP" altLang="en-US" sz="1200" dirty="0">
              <a:solidFill>
                <a:schemeClr val="tx1">
                  <a:lumMod val="50000"/>
                  <a:lumOff val="50000"/>
                </a:schemeClr>
              </a:solidFill>
            </a:endParaRPr>
          </a:p>
        </p:txBody>
      </p:sp>
      <p:sp>
        <p:nvSpPr>
          <p:cNvPr id="145" name="テキスト ボックス 144">
            <a:extLst>
              <a:ext uri="{FF2B5EF4-FFF2-40B4-BE49-F238E27FC236}">
                <a16:creationId xmlns:a16="http://schemas.microsoft.com/office/drawing/2014/main" id="{B11020EA-A3CF-49EE-9B51-2F0F60644CE8}"/>
              </a:ext>
            </a:extLst>
          </p:cNvPr>
          <p:cNvSpPr txBox="1"/>
          <p:nvPr/>
        </p:nvSpPr>
        <p:spPr>
          <a:xfrm>
            <a:off x="5336857" y="5199013"/>
            <a:ext cx="602434"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ID330</a:t>
            </a:r>
            <a:endParaRPr kumimoji="1" lang="ja-JP" altLang="en-US" sz="1200" dirty="0">
              <a:solidFill>
                <a:schemeClr val="tx1">
                  <a:lumMod val="50000"/>
                  <a:lumOff val="50000"/>
                </a:schemeClr>
              </a:solidFill>
            </a:endParaRPr>
          </a:p>
        </p:txBody>
      </p:sp>
      <p:sp>
        <p:nvSpPr>
          <p:cNvPr id="146" name="テキスト ボックス 145">
            <a:extLst>
              <a:ext uri="{FF2B5EF4-FFF2-40B4-BE49-F238E27FC236}">
                <a16:creationId xmlns:a16="http://schemas.microsoft.com/office/drawing/2014/main" id="{469E624B-E7AC-4B6E-A82F-C0BB2AA1B00B}"/>
              </a:ext>
            </a:extLst>
          </p:cNvPr>
          <p:cNvSpPr txBox="1"/>
          <p:nvPr/>
        </p:nvSpPr>
        <p:spPr>
          <a:xfrm>
            <a:off x="9733427" y="4064080"/>
            <a:ext cx="611036" cy="276999"/>
          </a:xfrm>
          <a:prstGeom prst="rect">
            <a:avLst/>
          </a:prstGeom>
          <a:noFill/>
        </p:spPr>
        <p:txBody>
          <a:bodyPr wrap="square" rtlCol="0">
            <a:spAutoFit/>
          </a:bodyPr>
          <a:lstStyle/>
          <a:p>
            <a:pPr algn="ctr"/>
            <a:r>
              <a:rPr lang="en-US" altLang="ja-JP" sz="1200" dirty="0">
                <a:solidFill>
                  <a:schemeClr val="tx1">
                    <a:lumMod val="50000"/>
                    <a:lumOff val="50000"/>
                  </a:schemeClr>
                </a:solidFill>
              </a:rPr>
              <a:t>ID300</a:t>
            </a:r>
            <a:endParaRPr kumimoji="1" lang="ja-JP" altLang="en-US" sz="1200" dirty="0">
              <a:solidFill>
                <a:schemeClr val="tx1">
                  <a:lumMod val="50000"/>
                  <a:lumOff val="50000"/>
                </a:schemeClr>
              </a:solidFill>
            </a:endParaRPr>
          </a:p>
        </p:txBody>
      </p:sp>
      <p:sp>
        <p:nvSpPr>
          <p:cNvPr id="147" name="テキスト ボックス 146">
            <a:extLst>
              <a:ext uri="{FF2B5EF4-FFF2-40B4-BE49-F238E27FC236}">
                <a16:creationId xmlns:a16="http://schemas.microsoft.com/office/drawing/2014/main" id="{4D60F21A-76AD-49D9-A6C1-AB0DDE7CDD5F}"/>
              </a:ext>
            </a:extLst>
          </p:cNvPr>
          <p:cNvSpPr txBox="1"/>
          <p:nvPr/>
        </p:nvSpPr>
        <p:spPr>
          <a:xfrm>
            <a:off x="10325843" y="3887890"/>
            <a:ext cx="668468" cy="276999"/>
          </a:xfrm>
          <a:prstGeom prst="rect">
            <a:avLst/>
          </a:prstGeom>
          <a:noFill/>
        </p:spPr>
        <p:txBody>
          <a:bodyPr wrap="square" rtlCol="0">
            <a:spAutoFit/>
          </a:bodyPr>
          <a:lstStyle/>
          <a:p>
            <a:pPr algn="ctr"/>
            <a:r>
              <a:rPr lang="en-US" altLang="ja-JP" sz="1200" dirty="0"/>
              <a:t>KN</a:t>
            </a:r>
            <a:r>
              <a:rPr lang="ja-JP" altLang="en-US" sz="1200" dirty="0"/>
              <a:t>価</a:t>
            </a:r>
            <a:endParaRPr lang="en-US" altLang="ja-JP" sz="1200" dirty="0"/>
          </a:p>
        </p:txBody>
      </p:sp>
      <p:cxnSp>
        <p:nvCxnSpPr>
          <p:cNvPr id="148" name="コネクタ: カギ線 147">
            <a:extLst>
              <a:ext uri="{FF2B5EF4-FFF2-40B4-BE49-F238E27FC236}">
                <a16:creationId xmlns:a16="http://schemas.microsoft.com/office/drawing/2014/main" id="{E14D2E4F-0059-4E55-8C4E-5716D8EEEB9F}"/>
              </a:ext>
            </a:extLst>
          </p:cNvPr>
          <p:cNvCxnSpPr>
            <a:cxnSpLocks/>
            <a:stCxn id="129" idx="2"/>
            <a:endCxn id="105" idx="0"/>
          </p:cNvCxnSpPr>
          <p:nvPr/>
        </p:nvCxnSpPr>
        <p:spPr>
          <a:xfrm rot="10800000">
            <a:off x="7693545" y="2337537"/>
            <a:ext cx="1132332" cy="230548"/>
          </a:xfrm>
          <a:prstGeom prst="bentConnector3">
            <a:avLst>
              <a:gd name="adj1" fmla="val 50000"/>
            </a:avLst>
          </a:prstGeom>
          <a:ln w="1270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93F2DCDC-8BBB-465B-B6B4-3238DE49ACD6}"/>
              </a:ext>
            </a:extLst>
          </p:cNvPr>
          <p:cNvSpPr txBox="1"/>
          <p:nvPr/>
        </p:nvSpPr>
        <p:spPr>
          <a:xfrm>
            <a:off x="5288760" y="486212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0" name="テキスト ボックス 149">
            <a:extLst>
              <a:ext uri="{FF2B5EF4-FFF2-40B4-BE49-F238E27FC236}">
                <a16:creationId xmlns:a16="http://schemas.microsoft.com/office/drawing/2014/main" id="{9284FFC9-C99D-406F-8978-C852E79E3367}"/>
              </a:ext>
            </a:extLst>
          </p:cNvPr>
          <p:cNvSpPr txBox="1"/>
          <p:nvPr/>
        </p:nvSpPr>
        <p:spPr>
          <a:xfrm>
            <a:off x="5295284" y="3406587"/>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1" name="テキスト ボックス 150">
            <a:extLst>
              <a:ext uri="{FF2B5EF4-FFF2-40B4-BE49-F238E27FC236}">
                <a16:creationId xmlns:a16="http://schemas.microsoft.com/office/drawing/2014/main" id="{022182FD-E50A-4920-9A2C-7D9F58D9140B}"/>
              </a:ext>
            </a:extLst>
          </p:cNvPr>
          <p:cNvSpPr txBox="1"/>
          <p:nvPr/>
        </p:nvSpPr>
        <p:spPr>
          <a:xfrm>
            <a:off x="5324693" y="1779778"/>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2" name="テキスト ボックス 151">
            <a:extLst>
              <a:ext uri="{FF2B5EF4-FFF2-40B4-BE49-F238E27FC236}">
                <a16:creationId xmlns:a16="http://schemas.microsoft.com/office/drawing/2014/main" id="{C5D0E784-8530-4E43-A82E-017197A60C7C}"/>
              </a:ext>
            </a:extLst>
          </p:cNvPr>
          <p:cNvSpPr txBox="1"/>
          <p:nvPr/>
        </p:nvSpPr>
        <p:spPr>
          <a:xfrm>
            <a:off x="10234558" y="2633292"/>
            <a:ext cx="725219" cy="276999"/>
          </a:xfrm>
          <a:prstGeom prst="rect">
            <a:avLst/>
          </a:prstGeom>
          <a:noFill/>
        </p:spPr>
        <p:txBody>
          <a:bodyPr wrap="square" rtlCol="0">
            <a:spAutoFit/>
          </a:bodyPr>
          <a:lstStyle/>
          <a:p>
            <a:pPr algn="ctr"/>
            <a:r>
              <a:rPr lang="ja-JP" altLang="en-US" sz="1200" dirty="0">
                <a:solidFill>
                  <a:schemeClr val="accent6">
                    <a:lumMod val="50000"/>
                  </a:schemeClr>
                </a:solidFill>
              </a:rPr>
              <a:t>コスト元</a:t>
            </a:r>
            <a:endParaRPr kumimoji="1" lang="ja-JP" altLang="en-US" sz="1200" dirty="0">
              <a:solidFill>
                <a:schemeClr val="accent6">
                  <a:lumMod val="50000"/>
                </a:schemeClr>
              </a:solidFill>
            </a:endParaRPr>
          </a:p>
        </p:txBody>
      </p:sp>
      <p:sp>
        <p:nvSpPr>
          <p:cNvPr id="153" name="テキスト ボックス 152">
            <a:extLst>
              <a:ext uri="{FF2B5EF4-FFF2-40B4-BE49-F238E27FC236}">
                <a16:creationId xmlns:a16="http://schemas.microsoft.com/office/drawing/2014/main" id="{2E115E5D-1E71-4B04-BB6B-4B0D9A5CAC74}"/>
              </a:ext>
            </a:extLst>
          </p:cNvPr>
          <p:cNvSpPr txBox="1"/>
          <p:nvPr/>
        </p:nvSpPr>
        <p:spPr>
          <a:xfrm>
            <a:off x="5093949" y="3932334"/>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4" name="テキスト ボックス 153">
            <a:extLst>
              <a:ext uri="{FF2B5EF4-FFF2-40B4-BE49-F238E27FC236}">
                <a16:creationId xmlns:a16="http://schemas.microsoft.com/office/drawing/2014/main" id="{812E2FB4-2C1C-4EBC-8019-D7D66C69E96E}"/>
              </a:ext>
            </a:extLst>
          </p:cNvPr>
          <p:cNvSpPr txBox="1"/>
          <p:nvPr/>
        </p:nvSpPr>
        <p:spPr>
          <a:xfrm>
            <a:off x="5108845" y="5476012"/>
            <a:ext cx="1072409" cy="276999"/>
          </a:xfrm>
          <a:prstGeom prst="rect">
            <a:avLst/>
          </a:prstGeom>
          <a:noFill/>
        </p:spPr>
        <p:txBody>
          <a:bodyPr wrap="square" rtlCol="0">
            <a:spAutoFit/>
          </a:bodyPr>
          <a:lstStyle/>
          <a:p>
            <a:pPr algn="ctr"/>
            <a:r>
              <a:rPr lang="en-US" altLang="ja-JP" sz="1200" dirty="0"/>
              <a:t>H</a:t>
            </a:r>
            <a:r>
              <a:rPr lang="ja-JP" altLang="en-US" sz="1200" dirty="0"/>
              <a:t>ファクタ</a:t>
            </a:r>
          </a:p>
        </p:txBody>
      </p:sp>
      <p:sp>
        <p:nvSpPr>
          <p:cNvPr id="155" name="テキスト ボックス 154">
            <a:extLst>
              <a:ext uri="{FF2B5EF4-FFF2-40B4-BE49-F238E27FC236}">
                <a16:creationId xmlns:a16="http://schemas.microsoft.com/office/drawing/2014/main" id="{EDDA29A6-9343-4719-8A0A-A919BC2F0A73}"/>
              </a:ext>
            </a:extLst>
          </p:cNvPr>
          <p:cNvSpPr txBox="1"/>
          <p:nvPr/>
        </p:nvSpPr>
        <p:spPr>
          <a:xfrm>
            <a:off x="9682045" y="3237635"/>
            <a:ext cx="1830247" cy="276999"/>
          </a:xfrm>
          <a:prstGeom prst="rect">
            <a:avLst/>
          </a:prstGeom>
          <a:noFill/>
        </p:spPr>
        <p:txBody>
          <a:bodyPr wrap="square" rtlCol="0">
            <a:spAutoFit/>
          </a:bodyPr>
          <a:lstStyle/>
          <a:p>
            <a:pPr algn="ctr"/>
            <a:r>
              <a:rPr lang="ja-JP" altLang="en-US" sz="1200" dirty="0"/>
              <a:t>残アルカリ</a:t>
            </a:r>
            <a:r>
              <a:rPr lang="en-US" altLang="ja-JP" sz="1200" dirty="0"/>
              <a:t>×</a:t>
            </a:r>
            <a:r>
              <a:rPr lang="ja-JP" altLang="en-US" sz="1200" dirty="0"/>
              <a:t>滞留時間</a:t>
            </a:r>
            <a:endParaRPr kumimoji="1" lang="ja-JP" altLang="en-US" sz="1200" dirty="0"/>
          </a:p>
        </p:txBody>
      </p:sp>
      <p:cxnSp>
        <p:nvCxnSpPr>
          <p:cNvPr id="156" name="コネクタ: カギ線 155">
            <a:extLst>
              <a:ext uri="{FF2B5EF4-FFF2-40B4-BE49-F238E27FC236}">
                <a16:creationId xmlns:a16="http://schemas.microsoft.com/office/drawing/2014/main" id="{19E585B7-DE62-44B0-BD9D-3CEF2034F31C}"/>
              </a:ext>
            </a:extLst>
          </p:cNvPr>
          <p:cNvCxnSpPr>
            <a:cxnSpLocks/>
            <a:stCxn id="144" idx="3"/>
            <a:endCxn id="106" idx="3"/>
          </p:cNvCxnSpPr>
          <p:nvPr/>
        </p:nvCxnSpPr>
        <p:spPr>
          <a:xfrm>
            <a:off x="5947068" y="3824247"/>
            <a:ext cx="1350501" cy="5414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コネクタ: カギ線 156">
            <a:extLst>
              <a:ext uri="{FF2B5EF4-FFF2-40B4-BE49-F238E27FC236}">
                <a16:creationId xmlns:a16="http://schemas.microsoft.com/office/drawing/2014/main" id="{4D3A4DE6-52C7-45B9-B107-DAE16FC8D873}"/>
              </a:ext>
            </a:extLst>
          </p:cNvPr>
          <p:cNvCxnSpPr>
            <a:cxnSpLocks/>
            <a:stCxn id="143" idx="3"/>
            <a:endCxn id="105" idx="3"/>
          </p:cNvCxnSpPr>
          <p:nvPr/>
        </p:nvCxnSpPr>
        <p:spPr>
          <a:xfrm>
            <a:off x="5970208" y="2151800"/>
            <a:ext cx="1327361" cy="18573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二等辺三角形 158">
            <a:extLst>
              <a:ext uri="{FF2B5EF4-FFF2-40B4-BE49-F238E27FC236}">
                <a16:creationId xmlns:a16="http://schemas.microsoft.com/office/drawing/2014/main" id="{0CEE053A-E657-402B-81D5-9DDBF6B17C54}"/>
              </a:ext>
            </a:extLst>
          </p:cNvPr>
          <p:cNvSpPr/>
          <p:nvPr/>
        </p:nvSpPr>
        <p:spPr>
          <a:xfrm rot="5400000">
            <a:off x="3590854" y="3425941"/>
            <a:ext cx="773296" cy="3211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テキスト ボックス 159">
            <a:extLst>
              <a:ext uri="{FF2B5EF4-FFF2-40B4-BE49-F238E27FC236}">
                <a16:creationId xmlns:a16="http://schemas.microsoft.com/office/drawing/2014/main" id="{3E99043B-6E66-49CE-BA83-089C2EE677D5}"/>
              </a:ext>
            </a:extLst>
          </p:cNvPr>
          <p:cNvSpPr txBox="1"/>
          <p:nvPr/>
        </p:nvSpPr>
        <p:spPr>
          <a:xfrm>
            <a:off x="3330679" y="2652017"/>
            <a:ext cx="1228929" cy="523220"/>
          </a:xfrm>
          <a:prstGeom prst="rect">
            <a:avLst/>
          </a:prstGeom>
          <a:noFill/>
        </p:spPr>
        <p:txBody>
          <a:bodyPr wrap="square" rtlCol="0">
            <a:spAutoFit/>
          </a:bodyPr>
          <a:lstStyle/>
          <a:p>
            <a:pPr algn="ctr"/>
            <a:r>
              <a:rPr kumimoji="1" lang="ja-JP" altLang="en-US" sz="1400" b="1" dirty="0"/>
              <a:t>フロー図として表現</a:t>
            </a:r>
          </a:p>
        </p:txBody>
      </p:sp>
      <p:sp>
        <p:nvSpPr>
          <p:cNvPr id="161" name="テキスト ボックス 160">
            <a:extLst>
              <a:ext uri="{FF2B5EF4-FFF2-40B4-BE49-F238E27FC236}">
                <a16:creationId xmlns:a16="http://schemas.microsoft.com/office/drawing/2014/main" id="{E5AAD345-7DE2-4401-AFC3-1A96D97900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62" name="テキスト ボックス 161">
            <a:extLst>
              <a:ext uri="{FF2B5EF4-FFF2-40B4-BE49-F238E27FC236}">
                <a16:creationId xmlns:a16="http://schemas.microsoft.com/office/drawing/2014/main" id="{C1A6AB06-F386-4D03-AB0A-C655DC0E7BCA}"/>
              </a:ext>
            </a:extLst>
          </p:cNvPr>
          <p:cNvSpPr txBox="1"/>
          <p:nvPr/>
        </p:nvSpPr>
        <p:spPr>
          <a:xfrm>
            <a:off x="1265719" y="999791"/>
            <a:ext cx="1228929" cy="369332"/>
          </a:xfrm>
          <a:prstGeom prst="rect">
            <a:avLst/>
          </a:prstGeom>
          <a:noFill/>
        </p:spPr>
        <p:txBody>
          <a:bodyPr wrap="square" rtlCol="0">
            <a:spAutoFit/>
          </a:bodyPr>
          <a:lstStyle/>
          <a:p>
            <a:pPr algn="ctr"/>
            <a:r>
              <a:rPr kumimoji="1" lang="ja-JP" altLang="en-US" b="1" dirty="0"/>
              <a:t>蒸解塔</a:t>
            </a:r>
          </a:p>
        </p:txBody>
      </p:sp>
      <p:sp>
        <p:nvSpPr>
          <p:cNvPr id="164" name="テキスト ボックス 163">
            <a:extLst>
              <a:ext uri="{FF2B5EF4-FFF2-40B4-BE49-F238E27FC236}">
                <a16:creationId xmlns:a16="http://schemas.microsoft.com/office/drawing/2014/main" id="{225D6CC4-69AC-4E11-949E-D3950B997C88}"/>
              </a:ext>
            </a:extLst>
          </p:cNvPr>
          <p:cNvSpPr txBox="1"/>
          <p:nvPr/>
        </p:nvSpPr>
        <p:spPr>
          <a:xfrm>
            <a:off x="9773651" y="907676"/>
            <a:ext cx="2143529" cy="523220"/>
          </a:xfrm>
          <a:prstGeom prst="rect">
            <a:avLst/>
          </a:prstGeom>
          <a:solidFill>
            <a:schemeClr val="bg1"/>
          </a:solidFill>
        </p:spPr>
        <p:txBody>
          <a:bodyPr wrap="square" rtlCol="0">
            <a:spAutoFit/>
          </a:bodyPr>
          <a:lstStyle/>
          <a:p>
            <a:r>
              <a:rPr lang="ja-JP" altLang="en-US" sz="1400" dirty="0">
                <a:solidFill>
                  <a:schemeClr val="accent3"/>
                </a:solidFill>
              </a:rPr>
              <a:t>緑：チップ　　</a:t>
            </a:r>
            <a:r>
              <a:rPr lang="ja-JP" altLang="en-US" sz="1400" dirty="0">
                <a:solidFill>
                  <a:schemeClr val="accent1"/>
                </a:solidFill>
              </a:rPr>
              <a:t>青：</a:t>
            </a:r>
            <a:r>
              <a:rPr lang="en-US" altLang="ja-JP" sz="1400" dirty="0">
                <a:solidFill>
                  <a:schemeClr val="accent1"/>
                </a:solidFill>
              </a:rPr>
              <a:t>H</a:t>
            </a:r>
            <a:r>
              <a:rPr lang="ja-JP" altLang="en-US" sz="1400" dirty="0">
                <a:solidFill>
                  <a:schemeClr val="accent1"/>
                </a:solidFill>
              </a:rPr>
              <a:t>ファクタ</a:t>
            </a:r>
            <a:endParaRPr kumimoji="1" lang="en-US" altLang="ja-JP" sz="1400" dirty="0">
              <a:solidFill>
                <a:schemeClr val="accent3"/>
              </a:solidFill>
            </a:endParaRPr>
          </a:p>
          <a:p>
            <a:r>
              <a:rPr kumimoji="1" lang="ja-JP" altLang="en-US" sz="1400" dirty="0">
                <a:solidFill>
                  <a:schemeClr val="accent2"/>
                </a:solidFill>
              </a:rPr>
              <a:t>黄：アルカリ</a:t>
            </a:r>
            <a:r>
              <a:rPr lang="ja-JP" altLang="en-US" sz="1400" dirty="0">
                <a:solidFill>
                  <a:schemeClr val="accent2"/>
                </a:solidFill>
              </a:rPr>
              <a:t>　</a:t>
            </a:r>
            <a:r>
              <a:rPr kumimoji="1" lang="ja-JP" altLang="en-US" sz="1400" dirty="0">
                <a:solidFill>
                  <a:schemeClr val="accent4"/>
                </a:solidFill>
              </a:rPr>
              <a:t>赤：品質</a:t>
            </a:r>
            <a:endParaRPr kumimoji="1" lang="en-US" altLang="ja-JP" sz="1400" dirty="0">
              <a:solidFill>
                <a:schemeClr val="accent4"/>
              </a:solidFill>
            </a:endParaRPr>
          </a:p>
        </p:txBody>
      </p:sp>
      <p:graphicFrame>
        <p:nvGraphicFramePr>
          <p:cNvPr id="6" name="表 16">
            <a:extLst>
              <a:ext uri="{FF2B5EF4-FFF2-40B4-BE49-F238E27FC236}">
                <a16:creationId xmlns:a16="http://schemas.microsoft.com/office/drawing/2014/main" id="{D73F026E-EDA8-4A26-91EF-06E4DC2380B0}"/>
              </a:ext>
            </a:extLst>
          </p:cNvPr>
          <p:cNvGraphicFramePr>
            <a:graphicFrameLocks noGrp="1"/>
          </p:cNvGraphicFramePr>
          <p:nvPr>
            <p:extLst>
              <p:ext uri="{D42A27DB-BD31-4B8C-83A1-F6EECF244321}">
                <p14:modId xmlns:p14="http://schemas.microsoft.com/office/powerpoint/2010/main" val="3819997471"/>
              </p:ext>
            </p:extLst>
          </p:nvPr>
        </p:nvGraphicFramePr>
        <p:xfrm>
          <a:off x="7015408" y="5523869"/>
          <a:ext cx="4889900" cy="609600"/>
        </p:xfrm>
        <a:graphic>
          <a:graphicData uri="http://schemas.openxmlformats.org/drawingml/2006/table">
            <a:tbl>
              <a:tblPr firstRow="1" bandRow="1">
                <a:tableStyleId>{5C22544A-7EE6-4342-B048-85BDC9FD1C3A}</a:tableStyleId>
              </a:tblPr>
              <a:tblGrid>
                <a:gridCol w="977980">
                  <a:extLst>
                    <a:ext uri="{9D8B030D-6E8A-4147-A177-3AD203B41FA5}">
                      <a16:colId xmlns:a16="http://schemas.microsoft.com/office/drawing/2014/main" val="1839276127"/>
                    </a:ext>
                  </a:extLst>
                </a:gridCol>
                <a:gridCol w="977980">
                  <a:extLst>
                    <a:ext uri="{9D8B030D-6E8A-4147-A177-3AD203B41FA5}">
                      <a16:colId xmlns:a16="http://schemas.microsoft.com/office/drawing/2014/main" val="4053553713"/>
                    </a:ext>
                  </a:extLst>
                </a:gridCol>
                <a:gridCol w="977980">
                  <a:extLst>
                    <a:ext uri="{9D8B030D-6E8A-4147-A177-3AD203B41FA5}">
                      <a16:colId xmlns:a16="http://schemas.microsoft.com/office/drawing/2014/main" val="4124636105"/>
                    </a:ext>
                  </a:extLst>
                </a:gridCol>
                <a:gridCol w="977980">
                  <a:extLst>
                    <a:ext uri="{9D8B030D-6E8A-4147-A177-3AD203B41FA5}">
                      <a16:colId xmlns:a16="http://schemas.microsoft.com/office/drawing/2014/main" val="653936824"/>
                    </a:ext>
                  </a:extLst>
                </a:gridCol>
                <a:gridCol w="977980">
                  <a:extLst>
                    <a:ext uri="{9D8B030D-6E8A-4147-A177-3AD203B41FA5}">
                      <a16:colId xmlns:a16="http://schemas.microsoft.com/office/drawing/2014/main" val="3222836399"/>
                    </a:ext>
                  </a:extLst>
                </a:gridCol>
              </a:tblGrid>
              <a:tr h="272857">
                <a:tc>
                  <a:txBody>
                    <a:bodyPr/>
                    <a:lstStyle/>
                    <a:p>
                      <a:pPr algn="ctr"/>
                      <a:r>
                        <a:rPr kumimoji="1" lang="en-US" altLang="ja-JP" sz="1400" dirty="0"/>
                        <a:t>ID300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ID320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ID330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ID350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231978"/>
                  </a:ext>
                </a:extLst>
              </a:tr>
              <a:tr h="272857">
                <a:tc>
                  <a:txBody>
                    <a:bodyPr/>
                    <a:lstStyle/>
                    <a:p>
                      <a:pPr algn="ctr"/>
                      <a:r>
                        <a:rPr kumimoji="1" lang="en-US" altLang="ja-JP" sz="1400" dirty="0"/>
                        <a:t>KN</a:t>
                      </a:r>
                      <a:r>
                        <a:rPr kumimoji="1" lang="ja-JP" altLang="en-US" sz="1400" dirty="0"/>
                        <a:t>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H</a:t>
                      </a:r>
                      <a:r>
                        <a:rPr kumimoji="1" lang="ja-JP" altLang="en-US" sz="1400" dirty="0"/>
                        <a:t>ファクタ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dirty="0"/>
                        <a:t>残アルカリ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277787"/>
                  </a:ext>
                </a:extLst>
              </a:tr>
            </a:tbl>
          </a:graphicData>
        </a:graphic>
      </p:graphicFrame>
    </p:spTree>
    <p:extLst>
      <p:ext uri="{BB962C8B-B14F-4D97-AF65-F5344CB8AC3E}">
        <p14:creationId xmlns:p14="http://schemas.microsoft.com/office/powerpoint/2010/main" val="381671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865859"/>
            <a:ext cx="0" cy="493567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115803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959101"/>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959101"/>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1190527"/>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1190527"/>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1190527"/>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1538866"/>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1538866"/>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1484937"/>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1484937"/>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1484937"/>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1484937"/>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1478514"/>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885540"/>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885540"/>
                <a:ext cx="2426113" cy="307777"/>
              </a:xfrm>
              <a:prstGeom prst="rect">
                <a:avLst/>
              </a:prstGeom>
              <a:blipFill>
                <a:blip r:embed="rId5"/>
                <a:stretch>
                  <a:fillRect l="-754" t="-1961"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22583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29124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35848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101402" y="4317793"/>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026523"/>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29413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29413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35848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35848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713261" y="4302627"/>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713261" y="4302627"/>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011357"/>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011357"/>
                <a:ext cx="3984685" cy="307777"/>
              </a:xfrm>
              <a:prstGeom prst="rect">
                <a:avLst/>
              </a:prstGeom>
              <a:blipFill>
                <a:blip r:embed="rId7"/>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22643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22614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2261464"/>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7866863" y="376971"/>
            <a:ext cx="2726645" cy="387021"/>
          </a:xfrm>
          <a:prstGeom prst="wedgeRoundRectCallout">
            <a:avLst>
              <a:gd name="adj1" fmla="val -16063"/>
              <a:gd name="adj2" fmla="val 82035"/>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ペナルティ係数で重みを調整される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4696538"/>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057675"/>
            <a:ext cx="0" cy="3708243"/>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29413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35586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4459561"/>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spTree>
    <p:extLst>
      <p:ext uri="{BB962C8B-B14F-4D97-AF65-F5344CB8AC3E}">
        <p14:creationId xmlns:p14="http://schemas.microsoft.com/office/powerpoint/2010/main" val="339175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extLst>
              <p:ext uri="{D42A27DB-BD31-4B8C-83A1-F6EECF244321}">
                <p14:modId xmlns:p14="http://schemas.microsoft.com/office/powerpoint/2010/main" val="320905519"/>
              </p:ext>
            </p:extLst>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extLst>
              <p:ext uri="{D42A27DB-BD31-4B8C-83A1-F6EECF244321}">
                <p14:modId xmlns:p14="http://schemas.microsoft.com/office/powerpoint/2010/main" val="255356095"/>
              </p:ext>
            </p:extLst>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extLst>
              <p:ext uri="{D42A27DB-BD31-4B8C-83A1-F6EECF244321}">
                <p14:modId xmlns:p14="http://schemas.microsoft.com/office/powerpoint/2010/main" val="2826610154"/>
              </p:ext>
            </p:extLst>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extLst>
              <p:ext uri="{D42A27DB-BD31-4B8C-83A1-F6EECF244321}">
                <p14:modId xmlns:p14="http://schemas.microsoft.com/office/powerpoint/2010/main" val="1558696931"/>
              </p:ext>
            </p:extLst>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390082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extLst>
              <p:ext uri="{D42A27DB-BD31-4B8C-83A1-F6EECF244321}">
                <p14:modId xmlns:p14="http://schemas.microsoft.com/office/powerpoint/2010/main" val="847106668"/>
              </p:ext>
            </p:extLst>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20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今回のお打合せの目的と概要</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3200" dirty="0"/>
              <a:t>2022</a:t>
            </a:r>
            <a:r>
              <a:rPr lang="ja-JP" altLang="en-US" sz="3200" dirty="0"/>
              <a:t>年度の研究成果についてご報告する。</a:t>
            </a:r>
            <a:endParaRPr lang="en-US" altLang="ja-JP" sz="3200" dirty="0"/>
          </a:p>
          <a:p>
            <a:r>
              <a:rPr lang="ja-JP" altLang="en-US" sz="3200" dirty="0"/>
              <a:t>成果と課題を踏まえ、来年度も共同研究の継続を希望しており、ご依頼させていただきたい。</a:t>
            </a:r>
            <a:endParaRPr lang="en-US" altLang="ja-JP" sz="3200" dirty="0"/>
          </a:p>
          <a:p>
            <a:r>
              <a:rPr lang="ja-JP" altLang="en-US" sz="3200" dirty="0"/>
              <a:t>来年度の内容と計画をご相談し、来年度の継続について内諾をいただきたい。</a:t>
            </a:r>
            <a:endParaRPr lang="en-US" altLang="ja-JP" sz="3200" dirty="0"/>
          </a:p>
        </p:txBody>
      </p:sp>
    </p:spTree>
    <p:extLst>
      <p:ext uri="{BB962C8B-B14F-4D97-AF65-F5344CB8AC3E}">
        <p14:creationId xmlns:p14="http://schemas.microsoft.com/office/powerpoint/2010/main" val="253829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EC6048-0741-45C4-B3C5-1D64C93E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5" y="2520063"/>
            <a:ext cx="3548330" cy="367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考察：パレートフロンティアの広さの影響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360553" y="1030804"/>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問題分割の可能解探索効率は、パレートフロンティアの広さに影響を受ける。</a:t>
            </a:r>
            <a:endParaRPr lang="en-US" altLang="ja-JP" sz="28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63319C-6735-495D-A649-0102E689DB09}"/>
                  </a:ext>
                </a:extLst>
              </p:cNvPr>
              <p:cNvSpPr txBox="1"/>
              <p:nvPr/>
            </p:nvSpPr>
            <p:spPr>
              <a:xfrm>
                <a:off x="175447" y="4455243"/>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37" name="テキスト ボックス 36">
                <a:extLst>
                  <a:ext uri="{FF2B5EF4-FFF2-40B4-BE49-F238E27FC236}">
                    <a16:creationId xmlns:a16="http://schemas.microsoft.com/office/drawing/2014/main" id="{5663319C-6735-495D-A649-0102E689DB09}"/>
                  </a:ext>
                </a:extLst>
              </p:cNvPr>
              <p:cNvSpPr txBox="1">
                <a:spLocks noRot="1" noChangeAspect="1" noMove="1" noResize="1" noEditPoints="1" noAdjustHandles="1" noChangeArrowheads="1" noChangeShapeType="1" noTextEdit="1"/>
              </p:cNvSpPr>
              <p:nvPr/>
            </p:nvSpPr>
            <p:spPr>
              <a:xfrm>
                <a:off x="175447" y="4455243"/>
                <a:ext cx="1877869" cy="338554"/>
              </a:xfrm>
              <a:prstGeom prst="rect">
                <a:avLst/>
              </a:prstGeom>
              <a:blipFill>
                <a:blip r:embed="rId3"/>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09DCCB-EB46-41D0-9425-3EC019EB2FE0}"/>
                  </a:ext>
                </a:extLst>
              </p:cNvPr>
              <p:cNvSpPr txBox="1"/>
              <p:nvPr/>
            </p:nvSpPr>
            <p:spPr>
              <a:xfrm>
                <a:off x="2177745" y="3403606"/>
                <a:ext cx="1877869" cy="339324"/>
              </a:xfrm>
              <a:prstGeom prst="rect">
                <a:avLst/>
              </a:prstGeom>
              <a:noFill/>
            </p:spPr>
            <p:txBody>
              <a:bodyPr wrap="square" rtlCol="0">
                <a:spAutoFit/>
              </a:bodyPr>
              <a:lstStyle/>
              <a:p>
                <a:pPr algn="ctr"/>
                <a:r>
                  <a:rPr lang="ja-JP" altLang="en-US" sz="1600" dirty="0"/>
                  <a:t>白：</a:t>
                </a:r>
                <a14:m>
                  <m:oMath xmlns:m="http://schemas.openxmlformats.org/officeDocument/2006/math">
                    <m:r>
                      <a:rPr kumimoji="1" lang="ja-JP" altLang="en-US" sz="1600" b="0" i="1" smtClean="0">
                        <a:latin typeface="Cambria Math" panose="02040503050406030204" pitchFamily="18" charset="0"/>
                      </a:rPr>
                      <m:t>実行</m:t>
                    </m:r>
                  </m:oMath>
                </a14:m>
                <a:r>
                  <a:rPr lang="ja-JP" altLang="en-US" sz="1600" dirty="0"/>
                  <a:t>可能領域</a:t>
                </a:r>
              </a:p>
            </p:txBody>
          </p:sp>
        </mc:Choice>
        <mc:Fallback xmlns="">
          <p:sp>
            <p:nvSpPr>
              <p:cNvPr id="38" name="テキスト ボックス 37">
                <a:extLst>
                  <a:ext uri="{FF2B5EF4-FFF2-40B4-BE49-F238E27FC236}">
                    <a16:creationId xmlns:a16="http://schemas.microsoft.com/office/drawing/2014/main" id="{0109DCCB-EB46-41D0-9425-3EC019EB2FE0}"/>
                  </a:ext>
                </a:extLst>
              </p:cNvPr>
              <p:cNvSpPr txBox="1">
                <a:spLocks noRot="1" noChangeAspect="1" noMove="1" noResize="1" noEditPoints="1" noAdjustHandles="1" noChangeArrowheads="1" noChangeShapeType="1" noTextEdit="1"/>
              </p:cNvSpPr>
              <p:nvPr/>
            </p:nvSpPr>
            <p:spPr>
              <a:xfrm>
                <a:off x="2177745" y="3403606"/>
                <a:ext cx="1877869" cy="339324"/>
              </a:xfrm>
              <a:prstGeom prst="rect">
                <a:avLst/>
              </a:prstGeom>
              <a:blipFill>
                <a:blip r:embed="rId4"/>
                <a:stretch>
                  <a:fillRect t="-5357" b="-21429"/>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7166B7F-5E8D-4963-B3C5-826414207EB0}"/>
              </a:ext>
            </a:extLst>
          </p:cNvPr>
          <p:cNvSpPr txBox="1"/>
          <p:nvPr/>
        </p:nvSpPr>
        <p:spPr>
          <a:xfrm>
            <a:off x="2241076" y="4720205"/>
            <a:ext cx="1877869" cy="338554"/>
          </a:xfrm>
          <a:prstGeom prst="rect">
            <a:avLst/>
          </a:prstGeom>
          <a:noFill/>
        </p:spPr>
        <p:txBody>
          <a:bodyPr wrap="square" rtlCol="0">
            <a:spAutoFit/>
          </a:bodyPr>
          <a:lstStyle/>
          <a:p>
            <a:pPr algn="ctr"/>
            <a:r>
              <a:rPr lang="ja-JP" altLang="en-US" sz="1600" dirty="0"/>
              <a:t>パレートフロンティア</a:t>
            </a:r>
          </a:p>
        </p:txBody>
      </p:sp>
      <p:sp>
        <p:nvSpPr>
          <p:cNvPr id="48" name="テキスト ボックス 47">
            <a:extLst>
              <a:ext uri="{FF2B5EF4-FFF2-40B4-BE49-F238E27FC236}">
                <a16:creationId xmlns:a16="http://schemas.microsoft.com/office/drawing/2014/main" id="{6E61D0C8-3008-447C-BD7D-C752D83AFA36}"/>
              </a:ext>
            </a:extLst>
          </p:cNvPr>
          <p:cNvSpPr txBox="1"/>
          <p:nvPr/>
        </p:nvSpPr>
        <p:spPr>
          <a:xfrm>
            <a:off x="451205" y="2728072"/>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cxnSp>
        <p:nvCxnSpPr>
          <p:cNvPr id="39" name="直線コネクタ 38">
            <a:extLst>
              <a:ext uri="{FF2B5EF4-FFF2-40B4-BE49-F238E27FC236}">
                <a16:creationId xmlns:a16="http://schemas.microsoft.com/office/drawing/2014/main" id="{4071DFDD-B1B0-4F27-8818-4034981002F0}"/>
              </a:ext>
            </a:extLst>
          </p:cNvPr>
          <p:cNvCxnSpPr>
            <a:cxnSpLocks/>
          </p:cNvCxnSpPr>
          <p:nvPr/>
        </p:nvCxnSpPr>
        <p:spPr>
          <a:xfrm>
            <a:off x="436813"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C75EDD3-8684-4E50-A206-A2DECD791C78}"/>
              </a:ext>
            </a:extLst>
          </p:cNvPr>
          <p:cNvSpPr txBox="1"/>
          <p:nvPr/>
        </p:nvSpPr>
        <p:spPr>
          <a:xfrm>
            <a:off x="1541280" y="1711704"/>
            <a:ext cx="3246045" cy="369332"/>
          </a:xfrm>
          <a:prstGeom prst="rect">
            <a:avLst/>
          </a:prstGeom>
          <a:noFill/>
        </p:spPr>
        <p:txBody>
          <a:bodyPr wrap="square" rtlCol="0">
            <a:spAutoFit/>
          </a:bodyPr>
          <a:lstStyle/>
          <a:p>
            <a:pPr algn="ctr"/>
            <a:r>
              <a:rPr lang="ja-JP" altLang="en-US" dirty="0"/>
              <a:t>パレートフロンティアが狭い例</a:t>
            </a:r>
          </a:p>
        </p:txBody>
      </p:sp>
      <p:sp>
        <p:nvSpPr>
          <p:cNvPr id="26" name="テキスト ボックス 25">
            <a:extLst>
              <a:ext uri="{FF2B5EF4-FFF2-40B4-BE49-F238E27FC236}">
                <a16:creationId xmlns:a16="http://schemas.microsoft.com/office/drawing/2014/main" id="{3E6B955F-204D-423A-91FE-9120615C9993}"/>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endParaRPr kumimoji="1" lang="en-US" altLang="ja-JP" sz="1600" b="1" dirty="0">
              <a:solidFill>
                <a:schemeClr val="bg1"/>
              </a:solidFill>
            </a:endParaRPr>
          </a:p>
        </p:txBody>
      </p:sp>
      <p:pic>
        <p:nvPicPr>
          <p:cNvPr id="27" name="図 26" descr="グラフ, 折れ線グラフ&#10;&#10;自動的に生成された説明">
            <a:extLst>
              <a:ext uri="{FF2B5EF4-FFF2-40B4-BE49-F238E27FC236}">
                <a16:creationId xmlns:a16="http://schemas.microsoft.com/office/drawing/2014/main" id="{F7F5763E-3A64-464B-91FC-D8455AC9E63E}"/>
              </a:ext>
            </a:extLst>
          </p:cNvPr>
          <p:cNvPicPr>
            <a:picLocks noChangeAspect="1"/>
          </p:cNvPicPr>
          <p:nvPr/>
        </p:nvPicPr>
        <p:blipFill rotWithShape="1">
          <a:blip r:embed="rId5">
            <a:extLst>
              <a:ext uri="{28A0092B-C50C-407E-A947-70E740481C1C}">
                <a14:useLocalDpi xmlns:a14="http://schemas.microsoft.com/office/drawing/2010/main" val="0"/>
              </a:ext>
            </a:extLst>
          </a:blip>
          <a:srcRect t="5342"/>
          <a:stretch/>
        </p:blipFill>
        <p:spPr>
          <a:xfrm>
            <a:off x="6111319" y="2552700"/>
            <a:ext cx="3799371" cy="367371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B2C45CC-4D43-42F5-8B6F-0CBA465B4440}"/>
                  </a:ext>
                </a:extLst>
              </p:cNvPr>
              <p:cNvSpPr txBox="1"/>
              <p:nvPr/>
            </p:nvSpPr>
            <p:spPr>
              <a:xfrm>
                <a:off x="5841737" y="5008307"/>
                <a:ext cx="1877869" cy="338554"/>
              </a:xfrm>
              <a:prstGeom prst="rect">
                <a:avLst/>
              </a:prstGeom>
              <a:noFill/>
            </p:spPr>
            <p:txBody>
              <a:bodyPr wrap="square" rtlCol="0">
                <a:spAutoFit/>
              </a:bodyPr>
              <a:lstStyle/>
              <a:p>
                <a:pPr algn="ctr"/>
                <a:r>
                  <a:rPr lang="ja-JP" altLang="en-US" sz="1600" dirty="0"/>
                  <a:t>赤：</a:t>
                </a:r>
                <a14:m>
                  <m:oMath xmlns:m="http://schemas.openxmlformats.org/officeDocument/2006/math">
                    <m:r>
                      <a:rPr kumimoji="1" lang="en-US" altLang="ja-JP" sz="1600" b="0" i="1" smtClean="0">
                        <a:latin typeface="Cambria Math" panose="02040503050406030204" pitchFamily="18" charset="0"/>
                      </a:rPr>
                      <m:t>𝑓</m:t>
                    </m:r>
                  </m:oMath>
                </a14:m>
                <a:r>
                  <a:rPr lang="ja-JP" altLang="en-US" sz="1600" dirty="0"/>
                  <a:t>が小さい領域</a:t>
                </a:r>
              </a:p>
            </p:txBody>
          </p:sp>
        </mc:Choice>
        <mc:Fallback xmlns="">
          <p:sp>
            <p:nvSpPr>
              <p:cNvPr id="28" name="テキスト ボックス 27">
                <a:extLst>
                  <a:ext uri="{FF2B5EF4-FFF2-40B4-BE49-F238E27FC236}">
                    <a16:creationId xmlns:a16="http://schemas.microsoft.com/office/drawing/2014/main" id="{9B2C45CC-4D43-42F5-8B6F-0CBA465B4440}"/>
                  </a:ext>
                </a:extLst>
              </p:cNvPr>
              <p:cNvSpPr txBox="1">
                <a:spLocks noRot="1" noChangeAspect="1" noMove="1" noResize="1" noEditPoints="1" noAdjustHandles="1" noChangeArrowheads="1" noChangeShapeType="1" noTextEdit="1"/>
              </p:cNvSpPr>
              <p:nvPr/>
            </p:nvSpPr>
            <p:spPr>
              <a:xfrm>
                <a:off x="5841737" y="5008307"/>
                <a:ext cx="1877869" cy="338554"/>
              </a:xfrm>
              <a:prstGeom prst="rect">
                <a:avLst/>
              </a:prstGeom>
              <a:blipFill>
                <a:blip r:embed="rId6"/>
                <a:stretch>
                  <a:fillRect t="-5455" b="-23636"/>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6733C15A-1820-496F-9C4A-3E8207800447}"/>
              </a:ext>
            </a:extLst>
          </p:cNvPr>
          <p:cNvSpPr txBox="1"/>
          <p:nvPr/>
        </p:nvSpPr>
        <p:spPr>
          <a:xfrm>
            <a:off x="7899503" y="5386404"/>
            <a:ext cx="1877869" cy="338554"/>
          </a:xfrm>
          <a:prstGeom prst="rect">
            <a:avLst/>
          </a:prstGeom>
          <a:noFill/>
        </p:spPr>
        <p:txBody>
          <a:bodyPr wrap="square" rtlCol="0">
            <a:spAutoFit/>
          </a:bodyPr>
          <a:lstStyle/>
          <a:p>
            <a:pPr algn="ctr"/>
            <a:r>
              <a:rPr lang="ja-JP" altLang="en-US" sz="1600" dirty="0"/>
              <a:t>パレートフロンティア</a:t>
            </a:r>
          </a:p>
        </p:txBody>
      </p:sp>
      <p:cxnSp>
        <p:nvCxnSpPr>
          <p:cNvPr id="34" name="直線コネクタ 33">
            <a:extLst>
              <a:ext uri="{FF2B5EF4-FFF2-40B4-BE49-F238E27FC236}">
                <a16:creationId xmlns:a16="http://schemas.microsoft.com/office/drawing/2014/main" id="{55A77819-498A-42E1-9DC0-653F7BEE8A13}"/>
              </a:ext>
            </a:extLst>
          </p:cNvPr>
          <p:cNvCxnSpPr>
            <a:cxnSpLocks/>
          </p:cNvCxnSpPr>
          <p:nvPr/>
        </p:nvCxnSpPr>
        <p:spPr>
          <a:xfrm>
            <a:off x="6268945" y="2444778"/>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A9C948D-802A-4944-AF9C-0488B749D712}"/>
              </a:ext>
            </a:extLst>
          </p:cNvPr>
          <p:cNvSpPr txBox="1"/>
          <p:nvPr/>
        </p:nvSpPr>
        <p:spPr>
          <a:xfrm>
            <a:off x="7373413" y="1711704"/>
            <a:ext cx="3246045" cy="369332"/>
          </a:xfrm>
          <a:prstGeom prst="rect">
            <a:avLst/>
          </a:prstGeom>
          <a:noFill/>
        </p:spPr>
        <p:txBody>
          <a:bodyPr wrap="square" rtlCol="0">
            <a:spAutoFit/>
          </a:bodyPr>
          <a:lstStyle/>
          <a:p>
            <a:pPr algn="ctr"/>
            <a:r>
              <a:rPr lang="ja-JP" altLang="en-US" dirty="0"/>
              <a:t>パレートフロンティアが広い例</a:t>
            </a:r>
          </a:p>
        </p:txBody>
      </p:sp>
      <p:cxnSp>
        <p:nvCxnSpPr>
          <p:cNvPr id="5" name="直線コネクタ 4">
            <a:extLst>
              <a:ext uri="{FF2B5EF4-FFF2-40B4-BE49-F238E27FC236}">
                <a16:creationId xmlns:a16="http://schemas.microsoft.com/office/drawing/2014/main" id="{BF2E3A2C-CC49-4B3C-AE5F-B952032A91B1}"/>
              </a:ext>
            </a:extLst>
          </p:cNvPr>
          <p:cNvCxnSpPr>
            <a:cxnSpLocks/>
          </p:cNvCxnSpPr>
          <p:nvPr/>
        </p:nvCxnSpPr>
        <p:spPr>
          <a:xfrm>
            <a:off x="2320248" y="4219575"/>
            <a:ext cx="264331" cy="500630"/>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4AFDE8F-0426-4D3A-AB8F-84A277009A0D}"/>
              </a:ext>
            </a:extLst>
          </p:cNvPr>
          <p:cNvCxnSpPr>
            <a:cxnSpLocks/>
          </p:cNvCxnSpPr>
          <p:nvPr/>
        </p:nvCxnSpPr>
        <p:spPr>
          <a:xfrm>
            <a:off x="7597825" y="4675963"/>
            <a:ext cx="650825" cy="699843"/>
          </a:xfrm>
          <a:prstGeom prst="line">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90B4E52-AF99-49F1-91A1-A2F54A61E95E}"/>
              </a:ext>
            </a:extLst>
          </p:cNvPr>
          <p:cNvSpPr txBox="1"/>
          <p:nvPr/>
        </p:nvSpPr>
        <p:spPr>
          <a:xfrm>
            <a:off x="3959571"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4" name="テキスト ボックス 53">
            <a:extLst>
              <a:ext uri="{FF2B5EF4-FFF2-40B4-BE49-F238E27FC236}">
                <a16:creationId xmlns:a16="http://schemas.microsoft.com/office/drawing/2014/main" id="{88CF3047-DAB6-4AA3-9A53-A2609D33605D}"/>
              </a:ext>
            </a:extLst>
          </p:cNvPr>
          <p:cNvSpPr txBox="1"/>
          <p:nvPr/>
        </p:nvSpPr>
        <p:spPr>
          <a:xfrm>
            <a:off x="3959571"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55" name="テキスト ボックス 54">
            <a:extLst>
              <a:ext uri="{FF2B5EF4-FFF2-40B4-BE49-F238E27FC236}">
                <a16:creationId xmlns:a16="http://schemas.microsoft.com/office/drawing/2014/main" id="{1FD87AB5-6D65-4EF7-B95E-B488E2D2F495}"/>
              </a:ext>
            </a:extLst>
          </p:cNvPr>
          <p:cNvSpPr txBox="1"/>
          <p:nvPr/>
        </p:nvSpPr>
        <p:spPr>
          <a:xfrm>
            <a:off x="4077129" y="3196894"/>
            <a:ext cx="2060111" cy="1077218"/>
          </a:xfrm>
          <a:prstGeom prst="rect">
            <a:avLst/>
          </a:prstGeom>
          <a:noFill/>
        </p:spPr>
        <p:txBody>
          <a:bodyPr wrap="square" rtlCol="0">
            <a:spAutoFit/>
          </a:bodyPr>
          <a:lstStyle/>
          <a:p>
            <a:r>
              <a:rPr kumimoji="1" lang="ja-JP" altLang="en-US" sz="1600" dirty="0"/>
              <a:t>トレードオフ領域に高速に収束した後、重み調整によって可能領域側に選択圧を高められる</a:t>
            </a:r>
          </a:p>
        </p:txBody>
      </p:sp>
      <p:sp>
        <p:nvSpPr>
          <p:cNvPr id="56" name="テキスト ボックス 55">
            <a:extLst>
              <a:ext uri="{FF2B5EF4-FFF2-40B4-BE49-F238E27FC236}">
                <a16:creationId xmlns:a16="http://schemas.microsoft.com/office/drawing/2014/main" id="{99864990-682D-4F4E-B231-9D128F3F2605}"/>
              </a:ext>
            </a:extLst>
          </p:cNvPr>
          <p:cNvSpPr txBox="1"/>
          <p:nvPr/>
        </p:nvSpPr>
        <p:spPr>
          <a:xfrm>
            <a:off x="4071749" y="5055645"/>
            <a:ext cx="1922099" cy="584775"/>
          </a:xfrm>
          <a:prstGeom prst="rect">
            <a:avLst/>
          </a:prstGeom>
          <a:noFill/>
        </p:spPr>
        <p:txBody>
          <a:bodyPr wrap="square" rtlCol="0">
            <a:spAutoFit/>
          </a:bodyPr>
          <a:lstStyle/>
          <a:p>
            <a:r>
              <a:rPr kumimoji="1" lang="ja-JP" altLang="en-US" sz="1600" dirty="0"/>
              <a:t>徐々に可能領域に近づく</a:t>
            </a:r>
          </a:p>
        </p:txBody>
      </p:sp>
      <p:sp>
        <p:nvSpPr>
          <p:cNvPr id="57" name="テキスト ボックス 56">
            <a:extLst>
              <a:ext uri="{FF2B5EF4-FFF2-40B4-BE49-F238E27FC236}">
                <a16:creationId xmlns:a16="http://schemas.microsoft.com/office/drawing/2014/main" id="{F581FF08-3FC1-43D8-9894-A8E323F95A47}"/>
              </a:ext>
            </a:extLst>
          </p:cNvPr>
          <p:cNvSpPr txBox="1"/>
          <p:nvPr/>
        </p:nvSpPr>
        <p:spPr>
          <a:xfrm>
            <a:off x="6268945" y="2773749"/>
            <a:ext cx="1472332" cy="338554"/>
          </a:xfrm>
          <a:prstGeom prst="rect">
            <a:avLst/>
          </a:prstGeom>
          <a:noFill/>
        </p:spPr>
        <p:txBody>
          <a:bodyPr wrap="square" rtlCol="0">
            <a:spAutoFit/>
          </a:bodyPr>
          <a:lstStyle/>
          <a:p>
            <a:pPr algn="ctr"/>
            <a:r>
              <a:rPr lang="ja-JP" altLang="en-US" sz="1600" dirty="0"/>
              <a:t>灰：</a:t>
            </a:r>
            <a:r>
              <a:rPr lang="ja-JP" altLang="en-US" sz="1400" dirty="0"/>
              <a:t>違反領域</a:t>
            </a:r>
            <a:endParaRPr lang="ja-JP" altLang="en-US" sz="1600" dirty="0"/>
          </a:p>
        </p:txBody>
      </p:sp>
      <p:sp>
        <p:nvSpPr>
          <p:cNvPr id="58" name="テキスト ボックス 57">
            <a:extLst>
              <a:ext uri="{FF2B5EF4-FFF2-40B4-BE49-F238E27FC236}">
                <a16:creationId xmlns:a16="http://schemas.microsoft.com/office/drawing/2014/main" id="{03962D2C-0430-43F0-8A8B-4B359BFF7E62}"/>
              </a:ext>
            </a:extLst>
          </p:cNvPr>
          <p:cNvSpPr txBox="1"/>
          <p:nvPr/>
        </p:nvSpPr>
        <p:spPr>
          <a:xfrm>
            <a:off x="9743354" y="2824317"/>
            <a:ext cx="1932223"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問題分割</a:t>
            </a:r>
          </a:p>
        </p:txBody>
      </p:sp>
      <p:sp>
        <p:nvSpPr>
          <p:cNvPr id="59" name="テキスト ボックス 58">
            <a:extLst>
              <a:ext uri="{FF2B5EF4-FFF2-40B4-BE49-F238E27FC236}">
                <a16:creationId xmlns:a16="http://schemas.microsoft.com/office/drawing/2014/main" id="{010C8A29-B850-4051-B5C1-AA6930911BE0}"/>
              </a:ext>
            </a:extLst>
          </p:cNvPr>
          <p:cNvSpPr txBox="1"/>
          <p:nvPr/>
        </p:nvSpPr>
        <p:spPr>
          <a:xfrm>
            <a:off x="9743354" y="4617168"/>
            <a:ext cx="198707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Feasibility Rule</a:t>
            </a:r>
            <a:endParaRPr lang="ja-JP" altLang="en-US" sz="1600" b="1" dirty="0"/>
          </a:p>
        </p:txBody>
      </p:sp>
      <p:sp>
        <p:nvSpPr>
          <p:cNvPr id="62" name="テキスト ボックス 61">
            <a:extLst>
              <a:ext uri="{FF2B5EF4-FFF2-40B4-BE49-F238E27FC236}">
                <a16:creationId xmlns:a16="http://schemas.microsoft.com/office/drawing/2014/main" id="{12AAAA7A-4B02-4FE5-808B-BA4314DC6B10}"/>
              </a:ext>
            </a:extLst>
          </p:cNvPr>
          <p:cNvSpPr txBox="1"/>
          <p:nvPr/>
        </p:nvSpPr>
        <p:spPr>
          <a:xfrm>
            <a:off x="9860912" y="3196894"/>
            <a:ext cx="2060111" cy="1077218"/>
          </a:xfrm>
          <a:prstGeom prst="rect">
            <a:avLst/>
          </a:prstGeom>
          <a:noFill/>
        </p:spPr>
        <p:txBody>
          <a:bodyPr wrap="square" rtlCol="0">
            <a:spAutoFit/>
          </a:bodyPr>
          <a:lstStyle/>
          <a:p>
            <a:r>
              <a:rPr kumimoji="1" lang="ja-JP" altLang="en-US" sz="1600" dirty="0"/>
              <a:t>選択圧の偏りを調整できるが、基本的にトレードオフ領域への選択圧が優先される</a:t>
            </a:r>
          </a:p>
        </p:txBody>
      </p:sp>
      <p:sp>
        <p:nvSpPr>
          <p:cNvPr id="67" name="テキスト ボックス 66">
            <a:extLst>
              <a:ext uri="{FF2B5EF4-FFF2-40B4-BE49-F238E27FC236}">
                <a16:creationId xmlns:a16="http://schemas.microsoft.com/office/drawing/2014/main" id="{E404FD19-95D7-45EA-9742-7AAA9B160B6F}"/>
              </a:ext>
            </a:extLst>
          </p:cNvPr>
          <p:cNvSpPr txBox="1"/>
          <p:nvPr/>
        </p:nvSpPr>
        <p:spPr>
          <a:xfrm>
            <a:off x="9855532" y="5055645"/>
            <a:ext cx="1922099" cy="584775"/>
          </a:xfrm>
          <a:prstGeom prst="rect">
            <a:avLst/>
          </a:prstGeom>
          <a:noFill/>
        </p:spPr>
        <p:txBody>
          <a:bodyPr wrap="square" rtlCol="0">
            <a:spAutoFit/>
          </a:bodyPr>
          <a:lstStyle/>
          <a:p>
            <a:r>
              <a:rPr kumimoji="1" lang="ja-JP" altLang="en-US" sz="1600" dirty="0"/>
              <a:t>結果的に可能解が最適解に近い</a:t>
            </a:r>
          </a:p>
        </p:txBody>
      </p:sp>
      <p:sp>
        <p:nvSpPr>
          <p:cNvPr id="68" name="テキスト ボックス 67">
            <a:extLst>
              <a:ext uri="{FF2B5EF4-FFF2-40B4-BE49-F238E27FC236}">
                <a16:creationId xmlns:a16="http://schemas.microsoft.com/office/drawing/2014/main" id="{B7B8B73D-73C2-4F76-9F06-D55925B4C54A}"/>
              </a:ext>
            </a:extLst>
          </p:cNvPr>
          <p:cNvSpPr txBox="1"/>
          <p:nvPr/>
        </p:nvSpPr>
        <p:spPr>
          <a:xfrm>
            <a:off x="1484130" y="2064339"/>
            <a:ext cx="3449820" cy="369332"/>
          </a:xfrm>
          <a:prstGeom prst="rect">
            <a:avLst/>
          </a:prstGeom>
          <a:noFill/>
        </p:spPr>
        <p:txBody>
          <a:bodyPr wrap="square" rtlCol="0">
            <a:spAutoFit/>
          </a:bodyPr>
          <a:lstStyle/>
          <a:p>
            <a:pPr algn="ctr"/>
            <a:r>
              <a:rPr lang="ja-JP" altLang="en-US" dirty="0"/>
              <a:t>（投稿論文のベンチマーク問題）</a:t>
            </a:r>
          </a:p>
        </p:txBody>
      </p:sp>
      <p:sp>
        <p:nvSpPr>
          <p:cNvPr id="69" name="テキスト ボックス 68">
            <a:extLst>
              <a:ext uri="{FF2B5EF4-FFF2-40B4-BE49-F238E27FC236}">
                <a16:creationId xmlns:a16="http://schemas.microsoft.com/office/drawing/2014/main" id="{4CF1E882-3E5E-4849-BC81-630625BEB36C}"/>
              </a:ext>
            </a:extLst>
          </p:cNvPr>
          <p:cNvSpPr txBox="1"/>
          <p:nvPr/>
        </p:nvSpPr>
        <p:spPr>
          <a:xfrm>
            <a:off x="7169610" y="2083445"/>
            <a:ext cx="3653651" cy="369332"/>
          </a:xfrm>
          <a:prstGeom prst="rect">
            <a:avLst/>
          </a:prstGeom>
          <a:noFill/>
        </p:spPr>
        <p:txBody>
          <a:bodyPr wrap="square" rtlCol="0">
            <a:spAutoFit/>
          </a:bodyPr>
          <a:lstStyle/>
          <a:p>
            <a:pPr algn="ctr"/>
            <a:r>
              <a:rPr lang="ja-JP" altLang="en-US" dirty="0"/>
              <a:t>（</a:t>
            </a:r>
            <a:r>
              <a:rPr lang="ja-JP" altLang="en-US" sz="1800" dirty="0"/>
              <a:t>目的関数が線形、多数制約など</a:t>
            </a:r>
            <a:r>
              <a:rPr lang="ja-JP" altLang="en-US" dirty="0"/>
              <a:t>）</a:t>
            </a:r>
          </a:p>
        </p:txBody>
      </p:sp>
      <p:sp>
        <p:nvSpPr>
          <p:cNvPr id="31" name="四角形: 角を丸くする 30">
            <a:extLst>
              <a:ext uri="{FF2B5EF4-FFF2-40B4-BE49-F238E27FC236}">
                <a16:creationId xmlns:a16="http://schemas.microsoft.com/office/drawing/2014/main" id="{EEA7378C-6970-4D2A-A2F8-52D673297110}"/>
              </a:ext>
            </a:extLst>
          </p:cNvPr>
          <p:cNvSpPr/>
          <p:nvPr/>
        </p:nvSpPr>
        <p:spPr>
          <a:xfrm rot="2699388">
            <a:off x="8004599" y="2906501"/>
            <a:ext cx="934416" cy="184343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DFB4E78B-417D-4594-9539-6A22BC31949F}"/>
              </a:ext>
            </a:extLst>
          </p:cNvPr>
          <p:cNvSpPr/>
          <p:nvPr/>
        </p:nvSpPr>
        <p:spPr>
          <a:xfrm rot="5400000">
            <a:off x="8959624" y="2542009"/>
            <a:ext cx="705051" cy="8020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DC48C472-BE7D-4F32-AED4-9F66C6377731}"/>
              </a:ext>
            </a:extLst>
          </p:cNvPr>
          <p:cNvCxnSpPr>
            <a:cxnSpLocks/>
          </p:cNvCxnSpPr>
          <p:nvPr/>
        </p:nvCxnSpPr>
        <p:spPr>
          <a:xfrm flipV="1">
            <a:off x="9162663" y="3753393"/>
            <a:ext cx="646804" cy="74823"/>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A488BA-492F-4D3D-A152-CC29253101E5}"/>
              </a:ext>
            </a:extLst>
          </p:cNvPr>
          <p:cNvCxnSpPr>
            <a:cxnSpLocks/>
          </p:cNvCxnSpPr>
          <p:nvPr/>
        </p:nvCxnSpPr>
        <p:spPr>
          <a:xfrm>
            <a:off x="9486065" y="3295551"/>
            <a:ext cx="323402" cy="1321617"/>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9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080798"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668140995"/>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649</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6238391"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96" y="2556324"/>
            <a:ext cx="5178859" cy="3420000"/>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78" y="2556324"/>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a:t>
            </a:r>
            <a:endParaRPr kumimoji="1" lang="ja-JP" altLang="en-US" sz="1600" dirty="0">
              <a:solidFill>
                <a:schemeClr val="bg1"/>
              </a:solidFill>
            </a:endParaRPr>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2317032" y="2214832"/>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1410442"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54</a:t>
            </a:r>
            <a:r>
              <a:rPr kumimoji="1" lang="ja-JP" altLang="en-US" sz="1400" dirty="0"/>
              <a:t>秒）</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条件１</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607678" y="4229999"/>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403437"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50893" y="2939958"/>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0.3920</a:t>
            </a:r>
            <a:endParaRPr kumimoji="1" lang="ja-JP" altLang="en-US" sz="1400" dirty="0"/>
          </a:p>
        </p:txBody>
      </p:sp>
      <p:sp>
        <p:nvSpPr>
          <p:cNvPr id="29" name="テキスト ボックス 28">
            <a:extLst>
              <a:ext uri="{FF2B5EF4-FFF2-40B4-BE49-F238E27FC236}">
                <a16:creationId xmlns:a16="http://schemas.microsoft.com/office/drawing/2014/main" id="{1F7235F7-5BEC-47CA-B246-0FD56B0E3FB6}"/>
              </a:ext>
            </a:extLst>
          </p:cNvPr>
          <p:cNvSpPr txBox="1"/>
          <p:nvPr/>
        </p:nvSpPr>
        <p:spPr>
          <a:xfrm>
            <a:off x="6218111" y="4129773"/>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0998438" y="4129773"/>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7232833" y="2214832"/>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36" name="テキスト ボックス 35">
            <a:extLst>
              <a:ext uri="{FF2B5EF4-FFF2-40B4-BE49-F238E27FC236}">
                <a16:creationId xmlns:a16="http://schemas.microsoft.com/office/drawing/2014/main" id="{AED9CD37-5B98-47D1-BFD8-F12BB80D9F63}"/>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22</a:t>
            </a:r>
            <a:r>
              <a:rPr kumimoji="1" lang="ja-JP" altLang="en-US" sz="1400" dirty="0"/>
              <a:t>秒）</a:t>
            </a:r>
          </a:p>
        </p:txBody>
      </p:sp>
      <p:sp>
        <p:nvSpPr>
          <p:cNvPr id="37" name="テキスト ボックス 36">
            <a:extLst>
              <a:ext uri="{FF2B5EF4-FFF2-40B4-BE49-F238E27FC236}">
                <a16:creationId xmlns:a16="http://schemas.microsoft.com/office/drawing/2014/main" id="{5187AED7-5BCA-4E55-B912-E6F89B029BD7}"/>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0.3964</a:t>
            </a:r>
            <a:endParaRPr kumimoji="1" lang="ja-JP" altLang="en-US" sz="1400" dirty="0"/>
          </a:p>
        </p:txBody>
      </p:sp>
      <p:sp>
        <p:nvSpPr>
          <p:cNvPr id="38" name="テキスト ボックス 37">
            <a:extLst>
              <a:ext uri="{FF2B5EF4-FFF2-40B4-BE49-F238E27FC236}">
                <a16:creationId xmlns:a16="http://schemas.microsoft.com/office/drawing/2014/main" id="{06ABE639-7512-42DD-B3E0-8730AD5203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a:t>
            </a:r>
            <a:r>
              <a:rPr kumimoji="1" lang="ja-JP" altLang="en-US" sz="1400" dirty="0"/>
              <a:t>秒）</a:t>
            </a:r>
          </a:p>
        </p:txBody>
      </p:sp>
      <p:sp>
        <p:nvSpPr>
          <p:cNvPr id="39" name="テキスト ボックス 38">
            <a:extLst>
              <a:ext uri="{FF2B5EF4-FFF2-40B4-BE49-F238E27FC236}">
                <a16:creationId xmlns:a16="http://schemas.microsoft.com/office/drawing/2014/main" id="{470D908E-4447-4144-A95A-101820BAEEF9}"/>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30</a:t>
            </a:r>
            <a:r>
              <a:rPr kumimoji="1" lang="ja-JP" altLang="en-US" sz="1400" dirty="0"/>
              <a:t>回で可能解を発見</a:t>
            </a:r>
          </a:p>
        </p:txBody>
      </p:sp>
      <p:sp>
        <p:nvSpPr>
          <p:cNvPr id="41" name="テキスト ボックス 40">
            <a:extLst>
              <a:ext uri="{FF2B5EF4-FFF2-40B4-BE49-F238E27FC236}">
                <a16:creationId xmlns:a16="http://schemas.microsoft.com/office/drawing/2014/main" id="{B88B3916-3D6A-4568-9D2A-8B10FFA77B75}"/>
              </a:ext>
            </a:extLst>
          </p:cNvPr>
          <p:cNvSpPr txBox="1"/>
          <p:nvPr/>
        </p:nvSpPr>
        <p:spPr>
          <a:xfrm>
            <a:off x="1382723" y="4437792"/>
            <a:ext cx="2065797" cy="307777"/>
          </a:xfrm>
          <a:prstGeom prst="rect">
            <a:avLst/>
          </a:prstGeom>
          <a:noFill/>
        </p:spPr>
        <p:txBody>
          <a:bodyPr wrap="square" rtlCol="0">
            <a:spAutoFit/>
          </a:bodyPr>
          <a:lstStyle/>
          <a:p>
            <a:pPr algn="ctr"/>
            <a:r>
              <a:rPr kumimoji="1" lang="en-US" altLang="ja-JP" sz="1400" dirty="0"/>
              <a:t>80</a:t>
            </a:r>
            <a:r>
              <a:rPr kumimoji="1" lang="ja-JP" altLang="en-US" sz="1400" dirty="0"/>
              <a:t>回で可能解を発見</a:t>
            </a:r>
          </a:p>
        </p:txBody>
      </p:sp>
      <p:sp>
        <p:nvSpPr>
          <p:cNvPr id="42" name="テキスト ボックス 41">
            <a:extLst>
              <a:ext uri="{FF2B5EF4-FFF2-40B4-BE49-F238E27FC236}">
                <a16:creationId xmlns:a16="http://schemas.microsoft.com/office/drawing/2014/main" id="{61EC19FA-182C-4AE5-8C59-2E5D7C3802A8}"/>
              </a:ext>
            </a:extLst>
          </p:cNvPr>
          <p:cNvSpPr txBox="1"/>
          <p:nvPr/>
        </p:nvSpPr>
        <p:spPr>
          <a:xfrm>
            <a:off x="3793193" y="3190836"/>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66</a:t>
            </a:r>
            <a:r>
              <a:rPr kumimoji="1" lang="ja-JP" altLang="en-US" sz="1400" dirty="0"/>
              <a:t>秒）</a:t>
            </a:r>
          </a:p>
        </p:txBody>
      </p:sp>
    </p:spTree>
    <p:extLst>
      <p:ext uri="{BB962C8B-B14F-4D97-AF65-F5344CB8AC3E}">
        <p14:creationId xmlns:p14="http://schemas.microsoft.com/office/powerpoint/2010/main" val="34899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DF87141E-0800-4280-B33E-291794F7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426" y="2533016"/>
            <a:ext cx="5178858" cy="3420000"/>
          </a:xfrm>
          <a:prstGeom prst="rect">
            <a:avLst/>
          </a:prstGeom>
        </p:spPr>
      </p:pic>
      <p:pic>
        <p:nvPicPr>
          <p:cNvPr id="12" name="図 11" descr="グラフ, ヒストグラム&#10;&#10;自動的に生成された説明">
            <a:extLst>
              <a:ext uri="{FF2B5EF4-FFF2-40B4-BE49-F238E27FC236}">
                <a16:creationId xmlns:a16="http://schemas.microsoft.com/office/drawing/2014/main" id="{8A229293-CED5-4A32-8AA4-DF8B0C460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5" y="2533016"/>
            <a:ext cx="5178857" cy="3420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3</a:t>
            </a:r>
            <a:r>
              <a:rPr lang="ja-JP" altLang="en-US" sz="2400" dirty="0"/>
              <a:t>次元空間で</a:t>
            </a:r>
            <a:r>
              <a:rPr lang="en-US" altLang="ja-JP" sz="2400" dirty="0"/>
              <a:t>100</a:t>
            </a:r>
            <a:r>
              <a:rPr lang="ja-JP" altLang="en-US" sz="2400" dirty="0"/>
              <a:t>個体なら可能解獲得は容易</a:t>
            </a: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6990866" cy="338554"/>
          </a:xfrm>
          <a:prstGeom prst="rect">
            <a:avLst/>
          </a:prstGeom>
          <a:noFill/>
        </p:spPr>
        <p:txBody>
          <a:bodyPr wrap="square" rtlCol="0">
            <a:spAutoFit/>
          </a:bodyPr>
          <a:lstStyle/>
          <a:p>
            <a:r>
              <a:rPr lang="en-US" altLang="ja-JP" sz="1600" b="1" dirty="0">
                <a:solidFill>
                  <a:schemeClr val="bg1"/>
                </a:solidFill>
              </a:rPr>
              <a:t>2.3 </a:t>
            </a:r>
            <a:r>
              <a:rPr kumimoji="1" lang="ja-JP" altLang="en-US" sz="1600" b="1" dirty="0">
                <a:solidFill>
                  <a:schemeClr val="bg1"/>
                </a:solidFill>
              </a:rPr>
              <a:t>データ駆動制約問題での検証　－ 条件２</a:t>
            </a:r>
            <a:endParaRPr kumimoji="1" lang="en-US" altLang="ja-JP" sz="1600" b="1" dirty="0">
              <a:solidFill>
                <a:schemeClr val="bg1"/>
              </a:solidFill>
            </a:endParaRP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571984"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390093"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2" name="テキスト ボックス 31">
            <a:extLst>
              <a:ext uri="{FF2B5EF4-FFF2-40B4-BE49-F238E27FC236}">
                <a16:creationId xmlns:a16="http://schemas.microsoft.com/office/drawing/2014/main" id="{2955FD79-F820-4748-8CAB-BBD417D715EC}"/>
              </a:ext>
            </a:extLst>
          </p:cNvPr>
          <p:cNvSpPr txBox="1"/>
          <p:nvPr/>
        </p:nvSpPr>
        <p:spPr>
          <a:xfrm>
            <a:off x="11099831" y="4177124"/>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41" name="テキスト ボックス 40">
            <a:extLst>
              <a:ext uri="{FF2B5EF4-FFF2-40B4-BE49-F238E27FC236}">
                <a16:creationId xmlns:a16="http://schemas.microsoft.com/office/drawing/2014/main" id="{3EE31A52-DE62-40D8-AE81-59061FC122CD}"/>
              </a:ext>
            </a:extLst>
          </p:cNvPr>
          <p:cNvSpPr txBox="1"/>
          <p:nvPr/>
        </p:nvSpPr>
        <p:spPr>
          <a:xfrm>
            <a:off x="2313280" y="2213975"/>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176B24F1-2271-4FF3-9363-DFF011C7CB19}"/>
              </a:ext>
            </a:extLst>
          </p:cNvPr>
          <p:cNvSpPr txBox="1"/>
          <p:nvPr/>
        </p:nvSpPr>
        <p:spPr>
          <a:xfrm>
            <a:off x="7311363" y="2213975"/>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sp>
        <p:nvSpPr>
          <p:cNvPr id="43" name="テキスト ボックス 42">
            <a:extLst>
              <a:ext uri="{FF2B5EF4-FFF2-40B4-BE49-F238E27FC236}">
                <a16:creationId xmlns:a16="http://schemas.microsoft.com/office/drawing/2014/main" id="{3CE9F05D-4012-45ED-8795-E5A7245438A3}"/>
              </a:ext>
            </a:extLst>
          </p:cNvPr>
          <p:cNvSpPr txBox="1"/>
          <p:nvPr/>
        </p:nvSpPr>
        <p:spPr>
          <a:xfrm>
            <a:off x="6293417" y="4125668"/>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44" name="テキスト ボックス 43">
            <a:extLst>
              <a:ext uri="{FF2B5EF4-FFF2-40B4-BE49-F238E27FC236}">
                <a16:creationId xmlns:a16="http://schemas.microsoft.com/office/drawing/2014/main" id="{B585E4A8-E70D-428E-831A-BD12224D11A7}"/>
              </a:ext>
            </a:extLst>
          </p:cNvPr>
          <p:cNvSpPr txBox="1"/>
          <p:nvPr/>
        </p:nvSpPr>
        <p:spPr>
          <a:xfrm>
            <a:off x="1667617" y="4119550"/>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45" name="テキスト ボックス 44">
            <a:extLst>
              <a:ext uri="{FF2B5EF4-FFF2-40B4-BE49-F238E27FC236}">
                <a16:creationId xmlns:a16="http://schemas.microsoft.com/office/drawing/2014/main" id="{89142832-42C4-460D-BCF2-8C804ADC0D83}"/>
              </a:ext>
            </a:extLst>
          </p:cNvPr>
          <p:cNvSpPr txBox="1"/>
          <p:nvPr/>
        </p:nvSpPr>
        <p:spPr>
          <a:xfrm>
            <a:off x="1639898" y="4437792"/>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
        <p:nvSpPr>
          <p:cNvPr id="46" name="テキスト ボックス 45">
            <a:extLst>
              <a:ext uri="{FF2B5EF4-FFF2-40B4-BE49-F238E27FC236}">
                <a16:creationId xmlns:a16="http://schemas.microsoft.com/office/drawing/2014/main" id="{260A014E-B5BA-486A-AB70-A3E20A665828}"/>
              </a:ext>
            </a:extLst>
          </p:cNvPr>
          <p:cNvSpPr txBox="1"/>
          <p:nvPr/>
        </p:nvSpPr>
        <p:spPr>
          <a:xfrm>
            <a:off x="3950893" y="2949483"/>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0.4043</a:t>
            </a:r>
            <a:endParaRPr kumimoji="1" lang="ja-JP" altLang="en-US" sz="1400" dirty="0"/>
          </a:p>
        </p:txBody>
      </p:sp>
      <p:sp>
        <p:nvSpPr>
          <p:cNvPr id="48" name="テキスト ボックス 47">
            <a:extLst>
              <a:ext uri="{FF2B5EF4-FFF2-40B4-BE49-F238E27FC236}">
                <a16:creationId xmlns:a16="http://schemas.microsoft.com/office/drawing/2014/main" id="{DE394E39-EB2D-4C9C-8B1F-A11576A227EA}"/>
              </a:ext>
            </a:extLst>
          </p:cNvPr>
          <p:cNvSpPr txBox="1"/>
          <p:nvPr/>
        </p:nvSpPr>
        <p:spPr>
          <a:xfrm>
            <a:off x="3793193" y="3200361"/>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649</a:t>
            </a:r>
            <a:r>
              <a:rPr kumimoji="1" lang="ja-JP" altLang="en-US" sz="1400" dirty="0"/>
              <a:t>秒）</a:t>
            </a:r>
          </a:p>
        </p:txBody>
      </p:sp>
      <p:sp>
        <p:nvSpPr>
          <p:cNvPr id="49" name="テキスト ボックス 48">
            <a:extLst>
              <a:ext uri="{FF2B5EF4-FFF2-40B4-BE49-F238E27FC236}">
                <a16:creationId xmlns:a16="http://schemas.microsoft.com/office/drawing/2014/main" id="{93FB6AB3-BE31-43FA-8ACA-CFDD64DA9D5F}"/>
              </a:ext>
            </a:extLst>
          </p:cNvPr>
          <p:cNvSpPr txBox="1"/>
          <p:nvPr/>
        </p:nvSpPr>
        <p:spPr>
          <a:xfrm>
            <a:off x="9427402" y="3214838"/>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26</a:t>
            </a:r>
            <a:r>
              <a:rPr kumimoji="1" lang="ja-JP" altLang="en-US" sz="1400" dirty="0"/>
              <a:t>秒）</a:t>
            </a:r>
          </a:p>
        </p:txBody>
      </p:sp>
      <p:sp>
        <p:nvSpPr>
          <p:cNvPr id="50" name="テキスト ボックス 49">
            <a:extLst>
              <a:ext uri="{FF2B5EF4-FFF2-40B4-BE49-F238E27FC236}">
                <a16:creationId xmlns:a16="http://schemas.microsoft.com/office/drawing/2014/main" id="{8A334826-C326-4B14-A540-ECFA6D4C49D8}"/>
              </a:ext>
            </a:extLst>
          </p:cNvPr>
          <p:cNvSpPr txBox="1"/>
          <p:nvPr/>
        </p:nvSpPr>
        <p:spPr>
          <a:xfrm>
            <a:off x="9544662" y="2907061"/>
            <a:ext cx="1010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0.3855</a:t>
            </a:r>
            <a:endParaRPr kumimoji="1" lang="ja-JP" altLang="en-US" sz="1400" dirty="0"/>
          </a:p>
        </p:txBody>
      </p:sp>
      <p:sp>
        <p:nvSpPr>
          <p:cNvPr id="51" name="テキスト ボックス 50">
            <a:extLst>
              <a:ext uri="{FF2B5EF4-FFF2-40B4-BE49-F238E27FC236}">
                <a16:creationId xmlns:a16="http://schemas.microsoft.com/office/drawing/2014/main" id="{6DF04E4D-6CDF-409C-B324-B71AFA90BFC2}"/>
              </a:ext>
            </a:extLst>
          </p:cNvPr>
          <p:cNvSpPr txBox="1"/>
          <p:nvPr/>
        </p:nvSpPr>
        <p:spPr>
          <a:xfrm>
            <a:off x="7196656" y="409379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a:t>
            </a:r>
            <a:r>
              <a:rPr kumimoji="1" lang="ja-JP" altLang="en-US" sz="1400" dirty="0"/>
              <a:t>秒）</a:t>
            </a:r>
          </a:p>
        </p:txBody>
      </p:sp>
      <p:sp>
        <p:nvSpPr>
          <p:cNvPr id="52" name="テキスト ボックス 51">
            <a:extLst>
              <a:ext uri="{FF2B5EF4-FFF2-40B4-BE49-F238E27FC236}">
                <a16:creationId xmlns:a16="http://schemas.microsoft.com/office/drawing/2014/main" id="{E2D79521-8BAA-4395-A99E-D1F43EB22146}"/>
              </a:ext>
            </a:extLst>
          </p:cNvPr>
          <p:cNvSpPr txBox="1"/>
          <p:nvPr/>
        </p:nvSpPr>
        <p:spPr>
          <a:xfrm>
            <a:off x="7361605" y="4494965"/>
            <a:ext cx="2065797" cy="307777"/>
          </a:xfrm>
          <a:prstGeom prst="rect">
            <a:avLst/>
          </a:prstGeom>
          <a:noFill/>
        </p:spPr>
        <p:txBody>
          <a:bodyPr wrap="square" rtlCol="0">
            <a:spAutoFit/>
          </a:bodyPr>
          <a:lstStyle/>
          <a:p>
            <a:pPr algn="ctr"/>
            <a:r>
              <a:rPr kumimoji="1" lang="en-US" altLang="ja-JP" sz="1400" dirty="0"/>
              <a:t>4</a:t>
            </a:r>
            <a:r>
              <a:rPr kumimoji="1" lang="ja-JP" altLang="en-US" sz="1400" dirty="0"/>
              <a:t>回で可能解を発見</a:t>
            </a:r>
          </a:p>
        </p:txBody>
      </p:sp>
    </p:spTree>
    <p:extLst>
      <p:ext uri="{BB962C8B-B14F-4D97-AF65-F5344CB8AC3E}">
        <p14:creationId xmlns:p14="http://schemas.microsoft.com/office/powerpoint/2010/main" val="1158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アルゴリズム開発・検証の進捗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53538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制約対処法と近傍生成法について、別々に改良・検証を進めた。</a:t>
            </a:r>
            <a:endParaRPr lang="en-US" altLang="ja-JP" sz="2800" dirty="0"/>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3" y="-20412"/>
            <a:ext cx="66955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sp>
        <p:nvSpPr>
          <p:cNvPr id="12" name="テキスト ボックス 11">
            <a:extLst>
              <a:ext uri="{FF2B5EF4-FFF2-40B4-BE49-F238E27FC236}">
                <a16:creationId xmlns:a16="http://schemas.microsoft.com/office/drawing/2014/main" id="{EA6B4B9B-CB6A-4A73-8AED-AC68086B55FA}"/>
              </a:ext>
            </a:extLst>
          </p:cNvPr>
          <p:cNvSpPr txBox="1"/>
          <p:nvPr/>
        </p:nvSpPr>
        <p:spPr>
          <a:xfrm>
            <a:off x="347145" y="4938869"/>
            <a:ext cx="1467068" cy="400110"/>
          </a:xfrm>
          <a:prstGeom prst="rect">
            <a:avLst/>
          </a:prstGeom>
          <a:noFill/>
        </p:spPr>
        <p:txBody>
          <a:bodyPr wrap="none" rtlCol="0">
            <a:spAutoFit/>
          </a:bodyPr>
          <a:lstStyle/>
          <a:p>
            <a:r>
              <a:rPr kumimoji="1" lang="ja-JP" altLang="en-US" sz="2000" b="1" dirty="0"/>
              <a:t>近傍生成法</a:t>
            </a:r>
          </a:p>
        </p:txBody>
      </p:sp>
      <p:sp>
        <p:nvSpPr>
          <p:cNvPr id="13" name="テキスト ボックス 12">
            <a:extLst>
              <a:ext uri="{FF2B5EF4-FFF2-40B4-BE49-F238E27FC236}">
                <a16:creationId xmlns:a16="http://schemas.microsoft.com/office/drawing/2014/main" id="{C61C0772-EA65-4A5E-8500-88FF936C7C5C}"/>
              </a:ext>
            </a:extLst>
          </p:cNvPr>
          <p:cNvSpPr txBox="1"/>
          <p:nvPr/>
        </p:nvSpPr>
        <p:spPr>
          <a:xfrm>
            <a:off x="347145" y="2731726"/>
            <a:ext cx="1467068" cy="400110"/>
          </a:xfrm>
          <a:prstGeom prst="rect">
            <a:avLst/>
          </a:prstGeom>
          <a:noFill/>
        </p:spPr>
        <p:txBody>
          <a:bodyPr wrap="none" rtlCol="0">
            <a:spAutoFit/>
          </a:bodyPr>
          <a:lstStyle/>
          <a:p>
            <a:r>
              <a:rPr kumimoji="1" lang="ja-JP" altLang="en-US" sz="2000" b="1" dirty="0"/>
              <a:t>制約対処法</a:t>
            </a:r>
          </a:p>
        </p:txBody>
      </p:sp>
      <p:cxnSp>
        <p:nvCxnSpPr>
          <p:cNvPr id="17" name="直線コネクタ 16">
            <a:extLst>
              <a:ext uri="{FF2B5EF4-FFF2-40B4-BE49-F238E27FC236}">
                <a16:creationId xmlns:a16="http://schemas.microsoft.com/office/drawing/2014/main" id="{8860B63E-9A83-4BF6-8647-5A6D73A86542}"/>
              </a:ext>
            </a:extLst>
          </p:cNvPr>
          <p:cNvCxnSpPr/>
          <p:nvPr/>
        </p:nvCxnSpPr>
        <p:spPr>
          <a:xfrm>
            <a:off x="2155593" y="1740317"/>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E152613-5F85-4D4E-8086-D269337DA0E9}"/>
              </a:ext>
            </a:extLst>
          </p:cNvPr>
          <p:cNvSpPr txBox="1"/>
          <p:nvPr/>
        </p:nvSpPr>
        <p:spPr>
          <a:xfrm>
            <a:off x="2301761" y="4938869"/>
            <a:ext cx="3256212" cy="400110"/>
          </a:xfrm>
          <a:prstGeom prst="rect">
            <a:avLst/>
          </a:prstGeom>
          <a:noFill/>
        </p:spPr>
        <p:txBody>
          <a:bodyPr wrap="none" rtlCol="0">
            <a:spAutoFit/>
          </a:bodyPr>
          <a:lstStyle/>
          <a:p>
            <a:r>
              <a:rPr kumimoji="1" lang="en-US" altLang="ja-JP" sz="2000" dirty="0"/>
              <a:t>Differential Evolution</a:t>
            </a:r>
            <a:r>
              <a:rPr kumimoji="1" lang="ja-JP" altLang="en-US" sz="2000" dirty="0"/>
              <a:t>の改良</a:t>
            </a:r>
          </a:p>
        </p:txBody>
      </p:sp>
      <p:sp>
        <p:nvSpPr>
          <p:cNvPr id="21" name="テキスト ボックス 20">
            <a:extLst>
              <a:ext uri="{FF2B5EF4-FFF2-40B4-BE49-F238E27FC236}">
                <a16:creationId xmlns:a16="http://schemas.microsoft.com/office/drawing/2014/main" id="{17DF28A8-B205-421A-8602-4238C4E52A25}"/>
              </a:ext>
            </a:extLst>
          </p:cNvPr>
          <p:cNvSpPr txBox="1"/>
          <p:nvPr/>
        </p:nvSpPr>
        <p:spPr>
          <a:xfrm>
            <a:off x="2575169" y="2557201"/>
            <a:ext cx="2709396" cy="400110"/>
          </a:xfrm>
          <a:prstGeom prst="rect">
            <a:avLst/>
          </a:prstGeom>
          <a:noFill/>
        </p:spPr>
        <p:txBody>
          <a:bodyPr wrap="none" rtlCol="0">
            <a:spAutoFit/>
          </a:bodyPr>
          <a:lstStyle/>
          <a:p>
            <a:pPr algn="ctr"/>
            <a:r>
              <a:rPr kumimoji="1" lang="ja-JP" altLang="en-US" sz="2000" dirty="0"/>
              <a:t>多目的最適化アプローチ</a:t>
            </a:r>
          </a:p>
        </p:txBody>
      </p:sp>
      <p:sp>
        <p:nvSpPr>
          <p:cNvPr id="23" name="テキスト ボックス 22">
            <a:extLst>
              <a:ext uri="{FF2B5EF4-FFF2-40B4-BE49-F238E27FC236}">
                <a16:creationId xmlns:a16="http://schemas.microsoft.com/office/drawing/2014/main" id="{403F6131-6D93-4F5E-AE44-A89755427704}"/>
              </a:ext>
            </a:extLst>
          </p:cNvPr>
          <p:cNvSpPr txBox="1"/>
          <p:nvPr/>
        </p:nvSpPr>
        <p:spPr>
          <a:xfrm>
            <a:off x="2612840" y="2966431"/>
            <a:ext cx="2634054" cy="369332"/>
          </a:xfrm>
          <a:prstGeom prst="rect">
            <a:avLst/>
          </a:prstGeom>
          <a:noFill/>
        </p:spPr>
        <p:txBody>
          <a:bodyPr wrap="none" rtlCol="0">
            <a:spAutoFit/>
          </a:bodyPr>
          <a:lstStyle/>
          <a:p>
            <a:pPr algn="ctr"/>
            <a:r>
              <a:rPr kumimoji="1" lang="ja-JP" altLang="en-US" dirty="0"/>
              <a:t>（問題分割、</a:t>
            </a:r>
            <a:r>
              <a:rPr kumimoji="1" lang="en-US" altLang="ja-JP" dirty="0"/>
              <a:t>MOEA/D</a:t>
            </a:r>
            <a:r>
              <a:rPr kumimoji="1" lang="ja-JP" altLang="en-US" dirty="0"/>
              <a:t>）</a:t>
            </a:r>
          </a:p>
        </p:txBody>
      </p:sp>
      <p:sp>
        <p:nvSpPr>
          <p:cNvPr id="26" name="テキスト ボックス 25">
            <a:extLst>
              <a:ext uri="{FF2B5EF4-FFF2-40B4-BE49-F238E27FC236}">
                <a16:creationId xmlns:a16="http://schemas.microsoft.com/office/drawing/2014/main" id="{3BD7A66B-1BB1-4281-B5CC-26BE821CF4F1}"/>
              </a:ext>
            </a:extLst>
          </p:cNvPr>
          <p:cNvSpPr txBox="1"/>
          <p:nvPr/>
        </p:nvSpPr>
        <p:spPr>
          <a:xfrm>
            <a:off x="6054189" y="4938869"/>
            <a:ext cx="1794252" cy="400110"/>
          </a:xfrm>
          <a:prstGeom prst="rect">
            <a:avLst/>
          </a:prstGeom>
          <a:noFill/>
        </p:spPr>
        <p:txBody>
          <a:bodyPr wrap="square" rtlCol="0">
            <a:spAutoFit/>
          </a:bodyPr>
          <a:lstStyle/>
          <a:p>
            <a:pPr algn="ctr"/>
            <a:r>
              <a:rPr kumimoji="1" lang="ja-JP" altLang="en-US" sz="2000" dirty="0"/>
              <a:t>佐藤さん検討</a:t>
            </a:r>
          </a:p>
        </p:txBody>
      </p:sp>
      <p:sp>
        <p:nvSpPr>
          <p:cNvPr id="27" name="テキスト ボックス 26">
            <a:extLst>
              <a:ext uri="{FF2B5EF4-FFF2-40B4-BE49-F238E27FC236}">
                <a16:creationId xmlns:a16="http://schemas.microsoft.com/office/drawing/2014/main" id="{F7DECE73-2325-4A98-A0A6-34338D16C6D1}"/>
              </a:ext>
            </a:extLst>
          </p:cNvPr>
          <p:cNvSpPr txBox="1"/>
          <p:nvPr/>
        </p:nvSpPr>
        <p:spPr>
          <a:xfrm>
            <a:off x="6106989" y="2194993"/>
            <a:ext cx="1688653" cy="400110"/>
          </a:xfrm>
          <a:prstGeom prst="rect">
            <a:avLst/>
          </a:prstGeom>
          <a:noFill/>
        </p:spPr>
        <p:txBody>
          <a:bodyPr wrap="square" rtlCol="0">
            <a:spAutoFit/>
          </a:bodyPr>
          <a:lstStyle/>
          <a:p>
            <a:pPr algn="ctr"/>
            <a:r>
              <a:rPr kumimoji="1" lang="ja-JP" altLang="en-US" sz="2000" dirty="0"/>
              <a:t>安田さん検討</a:t>
            </a:r>
          </a:p>
        </p:txBody>
      </p:sp>
      <p:sp>
        <p:nvSpPr>
          <p:cNvPr id="30" name="二等辺三角形 29">
            <a:extLst>
              <a:ext uri="{FF2B5EF4-FFF2-40B4-BE49-F238E27FC236}">
                <a16:creationId xmlns:a16="http://schemas.microsoft.com/office/drawing/2014/main" id="{629F9521-26A7-4B8D-9995-139AA96630D2}"/>
              </a:ext>
            </a:extLst>
          </p:cNvPr>
          <p:cNvSpPr/>
          <p:nvPr/>
        </p:nvSpPr>
        <p:spPr>
          <a:xfrm rot="5400000">
            <a:off x="7972612" y="2176245"/>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9DBA4CB2-55B8-AA4E-95E9-1BC84A63DF45}"/>
              </a:ext>
            </a:extLst>
          </p:cNvPr>
          <p:cNvSpPr txBox="1"/>
          <p:nvPr/>
        </p:nvSpPr>
        <p:spPr>
          <a:xfrm>
            <a:off x="9053949" y="2194993"/>
            <a:ext cx="2491388" cy="400110"/>
          </a:xfrm>
          <a:prstGeom prst="rect">
            <a:avLst/>
          </a:prstGeom>
          <a:noFill/>
        </p:spPr>
        <p:txBody>
          <a:bodyPr wrap="none" rtlCol="0">
            <a:spAutoFit/>
          </a:bodyPr>
          <a:lstStyle/>
          <a:p>
            <a:r>
              <a:rPr kumimoji="1" lang="ja-JP" altLang="en-US" sz="2000" dirty="0"/>
              <a:t>適応的スカラ化の開発</a:t>
            </a:r>
          </a:p>
        </p:txBody>
      </p:sp>
      <p:sp>
        <p:nvSpPr>
          <p:cNvPr id="5" name="二等辺三角形 4">
            <a:extLst>
              <a:ext uri="{FF2B5EF4-FFF2-40B4-BE49-F238E27FC236}">
                <a16:creationId xmlns:a16="http://schemas.microsoft.com/office/drawing/2014/main" id="{629941FD-13CE-549B-414A-6D0EA4415F3D}"/>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二等辺三角形 5">
            <a:extLst>
              <a:ext uri="{FF2B5EF4-FFF2-40B4-BE49-F238E27FC236}">
                <a16:creationId xmlns:a16="http://schemas.microsoft.com/office/drawing/2014/main" id="{DC58B157-4F54-274F-947C-8BD84E6672E5}"/>
              </a:ext>
            </a:extLst>
          </p:cNvPr>
          <p:cNvSpPr/>
          <p:nvPr/>
        </p:nvSpPr>
        <p:spPr>
          <a:xfrm rot="5400000">
            <a:off x="7972612" y="322190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二等辺三角形 6">
            <a:extLst>
              <a:ext uri="{FF2B5EF4-FFF2-40B4-BE49-F238E27FC236}">
                <a16:creationId xmlns:a16="http://schemas.microsoft.com/office/drawing/2014/main" id="{96ABB5B1-33F3-C42C-05B6-94A93BA13D2E}"/>
              </a:ext>
            </a:extLst>
          </p:cNvPr>
          <p:cNvSpPr/>
          <p:nvPr/>
        </p:nvSpPr>
        <p:spPr>
          <a:xfrm rot="5400000">
            <a:off x="7972612" y="4920121"/>
            <a:ext cx="489755" cy="4376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44948413-03F0-4DFF-14F4-DC753E6EA0B3}"/>
              </a:ext>
            </a:extLst>
          </p:cNvPr>
          <p:cNvSpPr txBox="1"/>
          <p:nvPr/>
        </p:nvSpPr>
        <p:spPr>
          <a:xfrm>
            <a:off x="6106989" y="3240649"/>
            <a:ext cx="1688653" cy="400110"/>
          </a:xfrm>
          <a:prstGeom prst="rect">
            <a:avLst/>
          </a:prstGeom>
          <a:noFill/>
        </p:spPr>
        <p:txBody>
          <a:bodyPr wrap="square" rtlCol="0">
            <a:spAutoFit/>
          </a:bodyPr>
          <a:lstStyle/>
          <a:p>
            <a:pPr algn="ctr"/>
            <a:r>
              <a:rPr kumimoji="1" lang="ja-JP" altLang="en-US" sz="2000" dirty="0"/>
              <a:t>小嶋さん検討</a:t>
            </a:r>
          </a:p>
        </p:txBody>
      </p:sp>
      <p:sp>
        <p:nvSpPr>
          <p:cNvPr id="24" name="テキスト ボックス 23">
            <a:extLst>
              <a:ext uri="{FF2B5EF4-FFF2-40B4-BE49-F238E27FC236}">
                <a16:creationId xmlns:a16="http://schemas.microsoft.com/office/drawing/2014/main" id="{6029E157-54C8-8EBF-F723-F6EFC5A182ED}"/>
              </a:ext>
            </a:extLst>
          </p:cNvPr>
          <p:cNvSpPr txBox="1"/>
          <p:nvPr/>
        </p:nvSpPr>
        <p:spPr>
          <a:xfrm>
            <a:off x="8974239" y="4784981"/>
            <a:ext cx="2650807" cy="707886"/>
          </a:xfrm>
          <a:prstGeom prst="rect">
            <a:avLst/>
          </a:prstGeom>
          <a:noFill/>
        </p:spPr>
        <p:txBody>
          <a:bodyPr wrap="square" rtlCol="0">
            <a:spAutoFit/>
          </a:bodyPr>
          <a:lstStyle/>
          <a:p>
            <a:pPr algn="ctr"/>
            <a:r>
              <a:rPr kumimoji="1" lang="ja-JP" altLang="en-US" sz="2000" dirty="0"/>
              <a:t>有制約最適化における近傍生成の改善</a:t>
            </a:r>
          </a:p>
        </p:txBody>
      </p:sp>
      <p:sp>
        <p:nvSpPr>
          <p:cNvPr id="25" name="テキスト ボックス 24">
            <a:extLst>
              <a:ext uri="{FF2B5EF4-FFF2-40B4-BE49-F238E27FC236}">
                <a16:creationId xmlns:a16="http://schemas.microsoft.com/office/drawing/2014/main" id="{923C72DF-2EDE-81A6-A518-526D0C0D44B2}"/>
              </a:ext>
            </a:extLst>
          </p:cNvPr>
          <p:cNvSpPr txBox="1"/>
          <p:nvPr/>
        </p:nvSpPr>
        <p:spPr>
          <a:xfrm>
            <a:off x="9051545" y="3240649"/>
            <a:ext cx="2496196" cy="400110"/>
          </a:xfrm>
          <a:prstGeom prst="rect">
            <a:avLst/>
          </a:prstGeom>
          <a:noFill/>
        </p:spPr>
        <p:txBody>
          <a:bodyPr wrap="none" rtlCol="0">
            <a:spAutoFit/>
          </a:bodyPr>
          <a:lstStyle/>
          <a:p>
            <a:r>
              <a:rPr kumimoji="1" lang="ja-JP" altLang="en-US" sz="2000" dirty="0"/>
              <a:t>スケール差の影響分析</a:t>
            </a:r>
          </a:p>
        </p:txBody>
      </p:sp>
      <p:cxnSp>
        <p:nvCxnSpPr>
          <p:cNvPr id="32" name="直線コネクタ 31">
            <a:extLst>
              <a:ext uri="{FF2B5EF4-FFF2-40B4-BE49-F238E27FC236}">
                <a16:creationId xmlns:a16="http://schemas.microsoft.com/office/drawing/2014/main" id="{68CD09F4-E933-AC81-C792-2A5FD6C84CA6}"/>
              </a:ext>
            </a:extLst>
          </p:cNvPr>
          <p:cNvCxnSpPr/>
          <p:nvPr/>
        </p:nvCxnSpPr>
        <p:spPr>
          <a:xfrm>
            <a:off x="5718562" y="1670633"/>
            <a:ext cx="0" cy="434035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DE7EE87-0DD3-4663-87CA-62B82E6B7789}"/>
              </a:ext>
            </a:extLst>
          </p:cNvPr>
          <p:cNvSpPr txBox="1"/>
          <p:nvPr/>
        </p:nvSpPr>
        <p:spPr>
          <a:xfrm>
            <a:off x="8914156" y="3745833"/>
            <a:ext cx="2373356" cy="369332"/>
          </a:xfrm>
          <a:prstGeom prst="rect">
            <a:avLst/>
          </a:prstGeom>
          <a:noFill/>
        </p:spPr>
        <p:txBody>
          <a:bodyPr wrap="square" rtlCol="0">
            <a:spAutoFit/>
          </a:bodyPr>
          <a:lstStyle/>
          <a:p>
            <a:pPr algn="ctr"/>
            <a:r>
              <a:rPr kumimoji="1" lang="ja-JP" altLang="en-US" dirty="0">
                <a:solidFill>
                  <a:schemeClr val="accent4"/>
                </a:solidFill>
              </a:rPr>
              <a:t>⇒一部成果を抜粋</a:t>
            </a:r>
          </a:p>
        </p:txBody>
      </p:sp>
    </p:spTree>
    <p:extLst>
      <p:ext uri="{BB962C8B-B14F-4D97-AF65-F5344CB8AC3E}">
        <p14:creationId xmlns:p14="http://schemas.microsoft.com/office/powerpoint/2010/main" val="54900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54841" y="466690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4" y="1020575"/>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の重み調整則を考案。</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187654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問題分割における正規化方法</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正規化により、</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空間軸のスケール差の影響を緩和したい。</a:t>
                </a:r>
                <a:endParaRPr lang="en-US" altLang="ja-JP" sz="2800" dirty="0"/>
              </a:p>
              <a:p>
                <a:pPr lvl="1">
                  <a:defRPr/>
                </a:pPr>
                <a:r>
                  <a:rPr lang="en-US" altLang="ja-JP" sz="2400" dirty="0"/>
                  <a:t>min-max</a:t>
                </a:r>
                <a:r>
                  <a:rPr lang="ja-JP" altLang="en-US" sz="2400" dirty="0"/>
                  <a:t>スケーリングにより、個体群を正規化済の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空間に変換して評価・選択する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60382"/>
                <a:ext cx="11509002" cy="1132378"/>
              </a:xfrm>
              <a:prstGeom prst="rect">
                <a:avLst/>
              </a:prstGeom>
              <a:blipFill>
                <a:blip r:embed="rId2"/>
                <a:stretch>
                  <a:fillRect l="-953" t="-10215" b="-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1082665" y="3031684"/>
                <a:ext cx="4036523" cy="4049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𝑤</m:t>
                              </m:r>
                            </m:e>
                            <m:sup>
                              <m:r>
                                <a:rPr lang="en-US" altLang="ja-JP" b="0" i="1" smtClean="0">
                                  <a:latin typeface="Cambria Math" panose="02040503050406030204" pitchFamily="18" charset="0"/>
                                </a:rPr>
                                <m:t>𝑖</m:t>
                              </m:r>
                            </m:sup>
                          </m:sSup>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𝑖</m:t>
                              </m:r>
                            </m:sup>
                          </m:sSup>
                        </m:e>
                      </m:d>
                      <m:r>
                        <a:rPr lang="en-US" altLang="ja-JP" b="0" i="1" smtClean="0">
                          <a:latin typeface="Cambria Math" panose="02040503050406030204" pitchFamily="18" charset="0"/>
                        </a:rPr>
                        <m:t>𝑣</m:t>
                      </m:r>
                      <m:r>
                        <a:rPr lang="en-US" altLang="ja-JP" b="0" i="1" smtClean="0">
                          <a:latin typeface="Cambria Math" panose="02040503050406030204" pitchFamily="18" charset="0"/>
                        </a:rPr>
                        <m:t>′(</m:t>
                      </m:r>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r>
                        <a:rPr lang="en-US" altLang="ja-JP" b="0" i="1" smtClean="0">
                          <a:latin typeface="Cambria Math" panose="02040503050406030204" pitchFamily="18" charset="0"/>
                        </a:rPr>
                        <m:t>)</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1082665" y="3031684"/>
                <a:ext cx="4036523" cy="404983"/>
              </a:xfrm>
              <a:prstGeom prst="rect">
                <a:avLst/>
              </a:prstGeom>
              <a:blipFill>
                <a:blip r:embed="rId3"/>
                <a:stretch>
                  <a:fillRect b="-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0CA2452-DBFA-2054-287A-DA1E1139F836}"/>
                  </a:ext>
                </a:extLst>
              </p:cNvPr>
              <p:cNvSpPr txBox="1"/>
              <p:nvPr/>
            </p:nvSpPr>
            <p:spPr>
              <a:xfrm>
                <a:off x="4264570" y="2408558"/>
                <a:ext cx="1065420" cy="314702"/>
              </a:xfrm>
              <a:prstGeom prst="rect">
                <a:avLst/>
              </a:prstGeom>
              <a:noFill/>
            </p:spPr>
            <p:txBody>
              <a:bodyPr wrap="none" rtlCol="0">
                <a:spAutoFit/>
              </a:bodyPr>
              <a:lstStyle/>
              <a:p>
                <a14:m>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oMath>
                </a14:m>
                <a:r>
                  <a:rPr kumimoji="1" lang="ja-JP" altLang="en-US" sz="1400" dirty="0"/>
                  <a:t>：探索点</a:t>
                </a:r>
              </a:p>
            </p:txBody>
          </p:sp>
        </mc:Choice>
        <mc:Fallback xmlns="">
          <p:sp>
            <p:nvSpPr>
              <p:cNvPr id="30" name="テキスト ボックス 29">
                <a:extLst>
                  <a:ext uri="{FF2B5EF4-FFF2-40B4-BE49-F238E27FC236}">
                    <a16:creationId xmlns:a16="http://schemas.microsoft.com/office/drawing/2014/main" id="{D0CA2452-DBFA-2054-287A-DA1E1139F836}"/>
                  </a:ext>
                </a:extLst>
              </p:cNvPr>
              <p:cNvSpPr txBox="1">
                <a:spLocks noRot="1" noChangeAspect="1" noMove="1" noResize="1" noEditPoints="1" noAdjustHandles="1" noChangeArrowheads="1" noChangeShapeType="1" noTextEdit="1"/>
              </p:cNvSpPr>
              <p:nvPr/>
            </p:nvSpPr>
            <p:spPr>
              <a:xfrm>
                <a:off x="4264570" y="2408558"/>
                <a:ext cx="1065420" cy="314702"/>
              </a:xfrm>
              <a:prstGeom prst="rect">
                <a:avLst/>
              </a:prstGeom>
              <a:blipFill>
                <a:blip r:embed="rId4"/>
                <a:stretch>
                  <a:fillRect t="-1923" r="-575"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C02EA59-D844-2A2A-C19E-59C2FE39E94C}"/>
                  </a:ext>
                </a:extLst>
              </p:cNvPr>
              <p:cNvSpPr txBox="1"/>
              <p:nvPr/>
            </p:nvSpPr>
            <p:spPr>
              <a:xfrm>
                <a:off x="1204377" y="3659208"/>
                <a:ext cx="3848657" cy="81439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i="1">
                              <a:latin typeface="Cambria Math" panose="02040503050406030204" pitchFamily="18" charset="0"/>
                            </a:rPr>
                            <m:t>𝑓</m:t>
                          </m:r>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i="0">
                                  <a:latin typeface="Cambria Math" panose="02040503050406030204" pitchFamily="18" charset="0"/>
                                </a:rPr>
                                <m:t>m</m:t>
                              </m:r>
                              <m:r>
                                <m:rPr>
                                  <m:sty m:val="p"/>
                                </m:rPr>
                                <a:rPr lang="en-US" altLang="ja-JP" b="0" i="0" smtClean="0">
                                  <a:latin typeface="Cambria Math" panose="02040503050406030204" pitchFamily="18" charset="0"/>
                                </a:rPr>
                                <m:t>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𝑓</m:t>
                              </m:r>
                            </m:e>
                            <m:sub>
                              <m:r>
                                <m:rPr>
                                  <m:sty m:val="p"/>
                                </m:rPr>
                                <a:rPr lang="en-US" altLang="ja-JP" b="0" i="0" smtClean="0">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smtClean="0">
                                  <a:latin typeface="Cambria Math" panose="02040503050406030204" pitchFamily="18" charset="0"/>
                                </a:rPr>
                                <m:t>𝑘</m:t>
                              </m:r>
                            </m:e>
                          </m:d>
                        </m:den>
                      </m:f>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8C02EA59-D844-2A2A-C19E-59C2FE39E94C}"/>
                  </a:ext>
                </a:extLst>
              </p:cNvPr>
              <p:cNvSpPr txBox="1">
                <a:spLocks noRot="1" noChangeAspect="1" noMove="1" noResize="1" noEditPoints="1" noAdjustHandles="1" noChangeArrowheads="1" noChangeShapeType="1" noTextEdit="1"/>
              </p:cNvSpPr>
              <p:nvPr/>
            </p:nvSpPr>
            <p:spPr>
              <a:xfrm>
                <a:off x="1204377" y="3659208"/>
                <a:ext cx="3848657" cy="81439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BFE574E-2A82-2809-E2BE-7986CDB4A193}"/>
                  </a:ext>
                </a:extLst>
              </p:cNvPr>
              <p:cNvSpPr txBox="1"/>
              <p:nvPr/>
            </p:nvSpPr>
            <p:spPr>
              <a:xfrm>
                <a:off x="1204376" y="4467386"/>
                <a:ext cx="4597287" cy="8439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𝑘</m:t>
                              </m:r>
                            </m:e>
                          </m:d>
                        </m:e>
                      </m:d>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f>
                            <m:fPr>
                              <m:ctrlPr>
                                <a:rPr lang="en-US" altLang="ja-JP" i="1">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sub>
                              </m:sSub>
                              <m:d>
                                <m:dPr>
                                  <m:ctrlPr>
                                    <a:rPr lang="en-US" altLang="ja-JP" i="1">
                                      <a:latin typeface="Cambria Math" panose="02040503050406030204" pitchFamily="18" charset="0"/>
                                    </a:rPr>
                                  </m:ctrlPr>
                                </m:dPr>
                                <m:e>
                                  <m:sSup>
                                    <m:sSupPr>
                                      <m:ctrlPr>
                                        <a:rPr kumimoji="1" lang="en-US" altLang="ja-JP" i="1">
                                          <a:latin typeface="Cambria Math" panose="02040503050406030204" pitchFamily="18" charset="0"/>
                                        </a:rPr>
                                      </m:ctrlPr>
                                    </m:sSupPr>
                                    <m:e>
                                      <m:r>
                                        <a:rPr kumimoji="1" lang="en-US" altLang="ja-JP" b="1" i="1">
                                          <a:latin typeface="Cambria Math" panose="02040503050406030204" pitchFamily="18" charset="0"/>
                                        </a:rPr>
                                        <m:t>𝒙</m:t>
                                      </m:r>
                                    </m:e>
                                    <m:sup>
                                      <m:r>
                                        <a:rPr kumimoji="1" lang="en-US" altLang="ja-JP" i="1">
                                          <a:latin typeface="Cambria Math" panose="02040503050406030204" pitchFamily="18" charset="0"/>
                                        </a:rPr>
                                        <m:t>𝑖</m:t>
                                      </m:r>
                                    </m:sup>
                                  </m:sSup>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𝑘</m:t>
                                      </m:r>
                                    </m:e>
                                  </m:d>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  </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b="0" i="0" smtClean="0">
                                      <a:latin typeface="Cambria Math" panose="02040503050406030204" pitchFamily="18" charset="0"/>
                                    </a:rPr>
                                    <m:t>  </m:t>
                                  </m:r>
                                  <m:r>
                                    <m:rPr>
                                      <m:sty m:val="p"/>
                                    </m:rPr>
                                    <a:rPr lang="en-US" altLang="ja-JP">
                                      <a:latin typeface="Cambria Math" panose="02040503050406030204" pitchFamily="18" charset="0"/>
                                    </a:rPr>
                                    <m:t>max</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r>
                                <a:rPr kumimoji="1"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r>
                                    <a:rPr lang="en-US" altLang="ja-JP" i="1">
                                      <a:latin typeface="Cambria Math" panose="02040503050406030204" pitchFamily="18" charset="0"/>
                                    </a:rPr>
                                    <m:t>,</m:t>
                                  </m:r>
                                  <m:r>
                                    <m:rPr>
                                      <m:sty m:val="p"/>
                                    </m:rPr>
                                    <a:rPr lang="en-US" altLang="ja-JP">
                                      <a:latin typeface="Cambria Math" panose="02040503050406030204" pitchFamily="18" charset="0"/>
                                    </a:rPr>
                                    <m:t>min</m:t>
                                  </m:r>
                                </m:sub>
                              </m:sSub>
                              <m:d>
                                <m:dPr>
                                  <m:ctrlPr>
                                    <a:rPr lang="en-US" altLang="ja-JP" i="1">
                                      <a:latin typeface="Cambria Math" panose="02040503050406030204" pitchFamily="18" charset="0"/>
                                    </a:rPr>
                                  </m:ctrlPr>
                                </m:dPr>
                                <m:e>
                                  <m:r>
                                    <a:rPr kumimoji="1" lang="en-US" altLang="ja-JP" i="1">
                                      <a:latin typeface="Cambria Math" panose="02040503050406030204" pitchFamily="18" charset="0"/>
                                    </a:rPr>
                                    <m:t>𝑘</m:t>
                                  </m:r>
                                </m:e>
                              </m:d>
                            </m:den>
                          </m:f>
                        </m:e>
                      </m:nary>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6BFE574E-2A82-2809-E2BE-7986CDB4A193}"/>
                  </a:ext>
                </a:extLst>
              </p:cNvPr>
              <p:cNvSpPr txBox="1">
                <a:spLocks noRot="1" noChangeAspect="1" noMove="1" noResize="1" noEditPoints="1" noAdjustHandles="1" noChangeArrowheads="1" noChangeShapeType="1" noTextEdit="1"/>
              </p:cNvSpPr>
              <p:nvPr/>
            </p:nvSpPr>
            <p:spPr>
              <a:xfrm>
                <a:off x="1204376" y="4467386"/>
                <a:ext cx="4597287" cy="84394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433904" y="5438205"/>
                <a:ext cx="5040520"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max</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r>
                          <m:rPr>
                            <m:sty m:val="p"/>
                          </m:rPr>
                          <a:rPr lang="en-US" altLang="ja-JP" sz="1600">
                            <a:latin typeface="Cambria Math" panose="02040503050406030204" pitchFamily="18" charset="0"/>
                          </a:rPr>
                          <m:t>m</m:t>
                        </m:r>
                        <m:r>
                          <m:rPr>
                            <m:sty m:val="p"/>
                          </m:rPr>
                          <a:rPr lang="en-US" altLang="ja-JP" sz="1600" b="0" i="0" smtClean="0">
                            <a:latin typeface="Cambria Math" panose="02040503050406030204" pitchFamily="18" charset="0"/>
                          </a:rPr>
                          <m:t>in</m:t>
                        </m:r>
                      </m:sub>
                    </m:sSub>
                  </m:oMath>
                </a14:m>
                <a:r>
                  <a:rPr kumimoji="1" lang="ja-JP" altLang="en-US" sz="1600" dirty="0"/>
                  <a:t>は、探索点群内での最大値、最小値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433904" y="5438205"/>
                <a:ext cx="5040520" cy="338554"/>
              </a:xfrm>
              <a:prstGeom prst="rect">
                <a:avLst/>
              </a:prstGeom>
              <a:blipFill>
                <a:blip r:embed="rId7"/>
                <a:stretch>
                  <a:fillRect t="-5357" b="-21429"/>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478847" y="276557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DCB1B4C-393A-7B81-E7E7-7B28436E1082}"/>
              </a:ext>
            </a:extLst>
          </p:cNvPr>
          <p:cNvSpPr txBox="1"/>
          <p:nvPr/>
        </p:nvSpPr>
        <p:spPr>
          <a:xfrm>
            <a:off x="1254627" y="2376552"/>
            <a:ext cx="3246045" cy="369332"/>
          </a:xfrm>
          <a:prstGeom prst="rect">
            <a:avLst/>
          </a:prstGeom>
          <a:noFill/>
        </p:spPr>
        <p:txBody>
          <a:bodyPr wrap="square" rtlCol="0">
            <a:spAutoFit/>
          </a:bodyPr>
          <a:lstStyle/>
          <a:p>
            <a:pPr algn="ctr"/>
            <a:r>
              <a:rPr lang="en-US" altLang="ja-JP" dirty="0"/>
              <a:t>min-max</a:t>
            </a:r>
            <a:r>
              <a:rPr lang="ja-JP" altLang="en-US" dirty="0"/>
              <a:t>による正規化</a:t>
            </a:r>
          </a:p>
        </p:txBody>
      </p: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5908080" y="2765570"/>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7152538" y="2376552"/>
            <a:ext cx="3246045" cy="369332"/>
          </a:xfrm>
          <a:prstGeom prst="rect">
            <a:avLst/>
          </a:prstGeom>
          <a:noFill/>
        </p:spPr>
        <p:txBody>
          <a:bodyPr wrap="square" rtlCol="0">
            <a:spAutoFit/>
          </a:bodyPr>
          <a:lstStyle/>
          <a:p>
            <a:pPr algn="ctr"/>
            <a:r>
              <a:rPr lang="ja-JP" altLang="en-US" dirty="0"/>
              <a:t>正規化による個体群の変換</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F5CCC60-8176-BA0C-4822-C2A07EE308FD}"/>
                  </a:ext>
                </a:extLst>
              </p:cNvPr>
              <p:cNvSpPr txBox="1"/>
              <p:nvPr/>
            </p:nvSpPr>
            <p:spPr>
              <a:xfrm>
                <a:off x="5823410" y="2897286"/>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1" name="テキスト ボックス 10">
                <a:extLst>
                  <a:ext uri="{FF2B5EF4-FFF2-40B4-BE49-F238E27FC236}">
                    <a16:creationId xmlns:a16="http://schemas.microsoft.com/office/drawing/2014/main" id="{6F5CCC60-8176-BA0C-4822-C2A07EE308FD}"/>
                  </a:ext>
                </a:extLst>
              </p:cNvPr>
              <p:cNvSpPr txBox="1">
                <a:spLocks noRot="1" noChangeAspect="1" noMove="1" noResize="1" noEditPoints="1" noAdjustHandles="1" noChangeArrowheads="1" noChangeShapeType="1" noTextEdit="1"/>
              </p:cNvSpPr>
              <p:nvPr/>
            </p:nvSpPr>
            <p:spPr>
              <a:xfrm>
                <a:off x="5823410" y="2897286"/>
                <a:ext cx="2739631" cy="338554"/>
              </a:xfrm>
              <a:prstGeom prst="rect">
                <a:avLst/>
              </a:prstGeom>
              <a:blipFill>
                <a:blip r:embed="rId8"/>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856506-57E7-2697-8539-484BA034836D}"/>
                  </a:ext>
                </a:extLst>
              </p:cNvPr>
              <p:cNvSpPr txBox="1"/>
              <p:nvPr/>
            </p:nvSpPr>
            <p:spPr>
              <a:xfrm>
                <a:off x="9005014" y="2891605"/>
                <a:ext cx="2739631" cy="338554"/>
              </a:xfrm>
              <a:prstGeom prst="rect">
                <a:avLst/>
              </a:prstGeom>
              <a:noFill/>
            </p:spPr>
            <p:txBody>
              <a:bodyPr wrap="square" rtlCol="0">
                <a:spAutoFit/>
              </a:bodyPr>
              <a:lstStyle/>
              <a:p>
                <a:pPr algn="ctr"/>
                <a14:m>
                  <m:oMath xmlns:m="http://schemas.openxmlformats.org/officeDocument/2006/math">
                    <m:r>
                      <a:rPr lang="en-US" altLang="ja-JP" sz="1600" b="1"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dirty="0"/>
                  <a:t>空間における個体群</a:t>
                </a:r>
              </a:p>
            </p:txBody>
          </p:sp>
        </mc:Choice>
        <mc:Fallback xmlns="">
          <p:sp>
            <p:nvSpPr>
              <p:cNvPr id="13" name="テキスト ボックス 12">
                <a:extLst>
                  <a:ext uri="{FF2B5EF4-FFF2-40B4-BE49-F238E27FC236}">
                    <a16:creationId xmlns:a16="http://schemas.microsoft.com/office/drawing/2014/main" id="{5E856506-57E7-2697-8539-484BA034836D}"/>
                  </a:ext>
                </a:extLst>
              </p:cNvPr>
              <p:cNvSpPr txBox="1">
                <a:spLocks noRot="1" noChangeAspect="1" noMove="1" noResize="1" noEditPoints="1" noAdjustHandles="1" noChangeArrowheads="1" noChangeShapeType="1" noTextEdit="1"/>
              </p:cNvSpPr>
              <p:nvPr/>
            </p:nvSpPr>
            <p:spPr>
              <a:xfrm>
                <a:off x="9005014" y="2891605"/>
                <a:ext cx="2739631" cy="338554"/>
              </a:xfrm>
              <a:prstGeom prst="rect">
                <a:avLst/>
              </a:prstGeom>
              <a:blipFill>
                <a:blip r:embed="rId9"/>
                <a:stretch>
                  <a:fillRect t="-5357" b="-21429"/>
                </a:stretch>
              </a:blipFill>
            </p:spPr>
            <p:txBody>
              <a:bodyPr/>
              <a:lstStyle/>
              <a:p>
                <a:r>
                  <a:rPr lang="ja-JP" altLang="en-US">
                    <a:noFill/>
                  </a:rPr>
                  <a:t> </a:t>
                </a:r>
              </a:p>
            </p:txBody>
          </p:sp>
        </mc:Fallback>
      </mc:AlternateContent>
      <p:sp>
        <p:nvSpPr>
          <p:cNvPr id="15" name="二等辺三角形 14">
            <a:extLst>
              <a:ext uri="{FF2B5EF4-FFF2-40B4-BE49-F238E27FC236}">
                <a16:creationId xmlns:a16="http://schemas.microsoft.com/office/drawing/2014/main" id="{65705889-BB4C-9D4F-B928-DA79ECA63AAE}"/>
              </a:ext>
            </a:extLst>
          </p:cNvPr>
          <p:cNvSpPr/>
          <p:nvPr/>
        </p:nvSpPr>
        <p:spPr>
          <a:xfrm rot="5400000">
            <a:off x="8487885" y="4441732"/>
            <a:ext cx="663446" cy="1778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8" name="図 17">
            <a:extLst>
              <a:ext uri="{FF2B5EF4-FFF2-40B4-BE49-F238E27FC236}">
                <a16:creationId xmlns:a16="http://schemas.microsoft.com/office/drawing/2014/main" id="{C63A7A5A-AAF8-FB31-F253-227BC741F4BE}"/>
              </a:ext>
            </a:extLst>
          </p:cNvPr>
          <p:cNvPicPr>
            <a:picLocks noChangeAspect="1"/>
          </p:cNvPicPr>
          <p:nvPr/>
        </p:nvPicPr>
        <p:blipFill>
          <a:blip r:embed="rId10"/>
          <a:stretch>
            <a:fillRect/>
          </a:stretch>
        </p:blipFill>
        <p:spPr>
          <a:xfrm>
            <a:off x="5856705" y="3266026"/>
            <a:ext cx="2739630" cy="2529213"/>
          </a:xfrm>
          <a:prstGeom prst="rect">
            <a:avLst/>
          </a:prstGeom>
        </p:spPr>
      </p:pic>
      <p:pic>
        <p:nvPicPr>
          <p:cNvPr id="19" name="図 18">
            <a:extLst>
              <a:ext uri="{FF2B5EF4-FFF2-40B4-BE49-F238E27FC236}">
                <a16:creationId xmlns:a16="http://schemas.microsoft.com/office/drawing/2014/main" id="{0688C558-9887-B3ED-25D7-D867BFE09892}"/>
              </a:ext>
            </a:extLst>
          </p:cNvPr>
          <p:cNvPicPr>
            <a:picLocks noChangeAspect="1"/>
          </p:cNvPicPr>
          <p:nvPr/>
        </p:nvPicPr>
        <p:blipFill>
          <a:blip r:embed="rId11"/>
          <a:stretch>
            <a:fillRect/>
          </a:stretch>
        </p:blipFill>
        <p:spPr>
          <a:xfrm>
            <a:off x="9028768" y="3266025"/>
            <a:ext cx="2739630" cy="2529213"/>
          </a:xfrm>
          <a:prstGeom prst="rect">
            <a:avLst/>
          </a:prstGeom>
        </p:spPr>
      </p:pic>
      <p:sp>
        <p:nvSpPr>
          <p:cNvPr id="20" name="正方形/長方形 19">
            <a:extLst>
              <a:ext uri="{FF2B5EF4-FFF2-40B4-BE49-F238E27FC236}">
                <a16:creationId xmlns:a16="http://schemas.microsoft.com/office/drawing/2014/main" id="{ACA05FAF-262B-22C7-15FC-553AEA7CB4AA}"/>
              </a:ext>
            </a:extLst>
          </p:cNvPr>
          <p:cNvSpPr/>
          <p:nvPr/>
        </p:nvSpPr>
        <p:spPr>
          <a:xfrm>
            <a:off x="6866467" y="4331919"/>
            <a:ext cx="1363133" cy="784065"/>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478847" y="3100573"/>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478847" y="3100573"/>
                <a:ext cx="689612" cy="278025"/>
              </a:xfrm>
              <a:prstGeom prst="rect">
                <a:avLst/>
              </a:prstGeom>
              <a:blipFill>
                <a:blip r:embed="rId12"/>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F7AD26C5-454F-9C8F-CB43-00940412B672}"/>
              </a:ext>
            </a:extLst>
          </p:cNvPr>
          <p:cNvSpPr txBox="1"/>
          <p:nvPr/>
        </p:nvSpPr>
        <p:spPr>
          <a:xfrm>
            <a:off x="338771" y="4035356"/>
            <a:ext cx="954107" cy="276999"/>
          </a:xfrm>
          <a:prstGeom prst="rect">
            <a:avLst/>
          </a:prstGeom>
          <a:noFill/>
        </p:spPr>
        <p:txBody>
          <a:bodyPr wrap="none" rtlCol="0">
            <a:spAutoFit/>
          </a:bodyPr>
          <a:lstStyle/>
          <a:p>
            <a:r>
              <a:rPr kumimoji="1" lang="ja-JP" altLang="en-US" sz="1200" dirty="0"/>
              <a:t>目的関数値</a:t>
            </a:r>
          </a:p>
        </p:txBody>
      </p:sp>
      <p:sp>
        <p:nvSpPr>
          <p:cNvPr id="26" name="テキスト ボックス 25">
            <a:extLst>
              <a:ext uri="{FF2B5EF4-FFF2-40B4-BE49-F238E27FC236}">
                <a16:creationId xmlns:a16="http://schemas.microsoft.com/office/drawing/2014/main" id="{83189F22-D645-4D11-8571-CBD856D71015}"/>
              </a:ext>
            </a:extLst>
          </p:cNvPr>
          <p:cNvSpPr txBox="1"/>
          <p:nvPr/>
        </p:nvSpPr>
        <p:spPr>
          <a:xfrm>
            <a:off x="338771" y="4800661"/>
            <a:ext cx="954107" cy="276999"/>
          </a:xfrm>
          <a:prstGeom prst="rect">
            <a:avLst/>
          </a:prstGeom>
          <a:noFill/>
        </p:spPr>
        <p:txBody>
          <a:bodyPr wrap="none" rtlCol="0">
            <a:spAutoFit/>
          </a:bodyPr>
          <a:lstStyle/>
          <a:p>
            <a:r>
              <a:rPr kumimoji="1" lang="ja-JP" altLang="en-US" sz="1200" dirty="0"/>
              <a:t>制約違反量</a:t>
            </a:r>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Tree>
    <p:extLst>
      <p:ext uri="{BB962C8B-B14F-4D97-AF65-F5344CB8AC3E}">
        <p14:creationId xmlns:p14="http://schemas.microsoft.com/office/powerpoint/2010/main" val="6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6A7A831F-06F8-49D8-9B65-EE4058586364}"/>
              </a:ext>
            </a:extLst>
          </p:cNvPr>
          <p:cNvPicPr>
            <a:picLocks noChangeAspect="1"/>
          </p:cNvPicPr>
          <p:nvPr/>
        </p:nvPicPr>
        <p:blipFill rotWithShape="1">
          <a:blip r:embed="rId2">
            <a:extLst>
              <a:ext uri="{28A0092B-C50C-407E-A947-70E740481C1C}">
                <a14:useLocalDpi xmlns:a14="http://schemas.microsoft.com/office/drawing/2010/main" val="0"/>
              </a:ext>
            </a:extLst>
          </a:blip>
          <a:srcRect b="51006"/>
          <a:stretch/>
        </p:blipFill>
        <p:spPr>
          <a:xfrm>
            <a:off x="6357336" y="2049061"/>
            <a:ext cx="4851163" cy="339247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486"/>
            <a:ext cx="11200645"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正規化は、スケール差の影響を抑制できるが、解の改善が停滞する。</a:t>
            </a:r>
            <a:endParaRPr lang="en-US" altLang="ja-JP" sz="28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6357336" y="1457947"/>
                <a:ext cx="2275202" cy="646331"/>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a:t>
                </a:r>
                <a:endParaRPr kumimoji="1" lang="en-US" altLang="ja-JP" b="1" dirty="0"/>
              </a:p>
              <a:p>
                <a:pPr algn="ctr"/>
                <a:r>
                  <a:rPr kumimoji="1" lang="ja-JP" altLang="en-US" b="1" dirty="0"/>
                  <a:t>指数関数的に異なる</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6357336" y="1457947"/>
                <a:ext cx="2275202" cy="646331"/>
              </a:xfrm>
              <a:prstGeom prst="rect">
                <a:avLst/>
              </a:prstGeom>
              <a:blipFill>
                <a:blip r:embed="rId3"/>
                <a:stretch>
                  <a:fillRect t="-4717"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678718" y="1595375"/>
                <a:ext cx="2357176" cy="369332"/>
              </a:xfrm>
              <a:prstGeom prst="rect">
                <a:avLst/>
              </a:prstGeom>
              <a:noFill/>
            </p:spPr>
            <p:txBody>
              <a:bodyPr wrap="square" rtlCol="0">
                <a:spAutoFit/>
              </a:bodyPr>
              <a:lstStyle/>
              <a:p>
                <a:pPr algn="ctr"/>
                <a14:m>
                  <m:oMath xmlns:m="http://schemas.openxmlformats.org/officeDocument/2006/math">
                    <m:r>
                      <a:rPr kumimoji="1" lang="en-US" altLang="ja-JP" b="1"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b="1" dirty="0"/>
                  <a:t>のスケールが同じ</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678718" y="1595375"/>
                <a:ext cx="2357176" cy="369332"/>
              </a:xfrm>
              <a:prstGeom prst="rect">
                <a:avLst/>
              </a:prstGeom>
              <a:blipFill>
                <a:blip r:embed="rId4"/>
                <a:stretch>
                  <a:fillRect l="-258" t="-10000" r="-1550" b="-266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5524016"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sp>
        <p:nvSpPr>
          <p:cNvPr id="45" name="テキスト ボックス 44">
            <a:extLst>
              <a:ext uri="{FF2B5EF4-FFF2-40B4-BE49-F238E27FC236}">
                <a16:creationId xmlns:a16="http://schemas.microsoft.com/office/drawing/2014/main" id="{BA7A4150-76ED-4FB1-95BD-C9A3DBC92A81}"/>
              </a:ext>
            </a:extLst>
          </p:cNvPr>
          <p:cNvSpPr txBox="1"/>
          <p:nvPr/>
        </p:nvSpPr>
        <p:spPr>
          <a:xfrm>
            <a:off x="10170988" y="2171489"/>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49" name="テキスト ボックス 48">
            <a:extLst>
              <a:ext uri="{FF2B5EF4-FFF2-40B4-BE49-F238E27FC236}">
                <a16:creationId xmlns:a16="http://schemas.microsoft.com/office/drawing/2014/main" id="{BD22C044-17CE-4160-A060-BA5AC27EA9B8}"/>
              </a:ext>
            </a:extLst>
          </p:cNvPr>
          <p:cNvSpPr txBox="1"/>
          <p:nvPr/>
        </p:nvSpPr>
        <p:spPr>
          <a:xfrm>
            <a:off x="10170988" y="2418219"/>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 name="図 4">
            <a:extLst>
              <a:ext uri="{FF2B5EF4-FFF2-40B4-BE49-F238E27FC236}">
                <a16:creationId xmlns:a16="http://schemas.microsoft.com/office/drawing/2014/main" id="{B692E40E-85EA-4F40-9E8F-12092D3C4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6" y="2005519"/>
            <a:ext cx="4948336" cy="3392476"/>
          </a:xfrm>
          <a:prstGeom prst="rect">
            <a:avLst/>
          </a:prstGeom>
        </p:spPr>
      </p:pic>
      <p:sp>
        <p:nvSpPr>
          <p:cNvPr id="53" name="テキスト ボックス 52">
            <a:extLst>
              <a:ext uri="{FF2B5EF4-FFF2-40B4-BE49-F238E27FC236}">
                <a16:creationId xmlns:a16="http://schemas.microsoft.com/office/drawing/2014/main" id="{4D6A0877-F84C-4D23-84C3-719259354501}"/>
              </a:ext>
            </a:extLst>
          </p:cNvPr>
          <p:cNvSpPr txBox="1"/>
          <p:nvPr/>
        </p:nvSpPr>
        <p:spPr>
          <a:xfrm>
            <a:off x="4513981" y="2134518"/>
            <a:ext cx="902811" cy="307777"/>
          </a:xfrm>
          <a:prstGeom prst="rect">
            <a:avLst/>
          </a:prstGeom>
          <a:solidFill>
            <a:schemeClr val="bg1"/>
          </a:solidFill>
        </p:spPr>
        <p:txBody>
          <a:bodyPr wrap="none" rtlCol="0">
            <a:spAutoFit/>
          </a:bodyPr>
          <a:lstStyle/>
          <a:p>
            <a:r>
              <a:rPr kumimoji="1" lang="ja-JP" altLang="en-US" sz="1400" dirty="0">
                <a:solidFill>
                  <a:schemeClr val="accent4"/>
                </a:solidFill>
              </a:rPr>
              <a:t>正規化無</a:t>
            </a:r>
          </a:p>
        </p:txBody>
      </p:sp>
      <p:sp>
        <p:nvSpPr>
          <p:cNvPr id="54" name="テキスト ボックス 53">
            <a:extLst>
              <a:ext uri="{FF2B5EF4-FFF2-40B4-BE49-F238E27FC236}">
                <a16:creationId xmlns:a16="http://schemas.microsoft.com/office/drawing/2014/main" id="{A38904F7-3902-4A68-A033-164EFF98C9F0}"/>
              </a:ext>
            </a:extLst>
          </p:cNvPr>
          <p:cNvSpPr txBox="1"/>
          <p:nvPr/>
        </p:nvSpPr>
        <p:spPr>
          <a:xfrm>
            <a:off x="4513981" y="2367996"/>
            <a:ext cx="902811" cy="307777"/>
          </a:xfrm>
          <a:prstGeom prst="rect">
            <a:avLst/>
          </a:prstGeom>
          <a:solidFill>
            <a:schemeClr val="bg1"/>
          </a:solidFill>
        </p:spPr>
        <p:txBody>
          <a:bodyPr wrap="none" rtlCol="0">
            <a:spAutoFit/>
          </a:bodyPr>
          <a:lstStyle/>
          <a:p>
            <a:r>
              <a:rPr kumimoji="1" lang="ja-JP" altLang="en-US" sz="1400" dirty="0">
                <a:solidFill>
                  <a:schemeClr val="accent1"/>
                </a:solidFill>
              </a:rPr>
              <a:t>正規化有</a:t>
            </a:r>
          </a:p>
        </p:txBody>
      </p:sp>
      <p:pic>
        <p:nvPicPr>
          <p:cNvPr id="55" name="図 54" descr="グラフ, 折れ線グラフ&#10;&#10;自動的に生成された説明">
            <a:extLst>
              <a:ext uri="{FF2B5EF4-FFF2-40B4-BE49-F238E27FC236}">
                <a16:creationId xmlns:a16="http://schemas.microsoft.com/office/drawing/2014/main" id="{F858C620-5663-4141-A234-F7DC293202DA}"/>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96686" y="5509584"/>
            <a:ext cx="4948336" cy="260714"/>
          </a:xfrm>
          <a:prstGeom prst="rect">
            <a:avLst/>
          </a:prstGeom>
        </p:spPr>
      </p:pic>
      <p:pic>
        <p:nvPicPr>
          <p:cNvPr id="58" name="図 57" descr="グラフ, 折れ線グラフ&#10;&#10;自動的に生成された説明">
            <a:extLst>
              <a:ext uri="{FF2B5EF4-FFF2-40B4-BE49-F238E27FC236}">
                <a16:creationId xmlns:a16="http://schemas.microsoft.com/office/drawing/2014/main" id="{AA6D064D-79DC-45EF-988E-7CEFD6516F5D}"/>
              </a:ext>
            </a:extLst>
          </p:cNvPr>
          <p:cNvPicPr>
            <a:picLocks noChangeAspect="1"/>
          </p:cNvPicPr>
          <p:nvPr/>
        </p:nvPicPr>
        <p:blipFill rotWithShape="1">
          <a:blip r:embed="rId2">
            <a:extLst>
              <a:ext uri="{28A0092B-C50C-407E-A947-70E740481C1C}">
                <a14:useLocalDpi xmlns:a14="http://schemas.microsoft.com/office/drawing/2010/main" val="0"/>
              </a:ext>
            </a:extLst>
          </a:blip>
          <a:srcRect t="96309"/>
          <a:stretch/>
        </p:blipFill>
        <p:spPr>
          <a:xfrm>
            <a:off x="6357336" y="5557910"/>
            <a:ext cx="4948336" cy="260714"/>
          </a:xfrm>
          <a:prstGeom prst="rect">
            <a:avLst/>
          </a:prstGeom>
        </p:spPr>
      </p:pic>
      <p:sp>
        <p:nvSpPr>
          <p:cNvPr id="59" name="テキスト ボックス 58">
            <a:extLst>
              <a:ext uri="{FF2B5EF4-FFF2-40B4-BE49-F238E27FC236}">
                <a16:creationId xmlns:a16="http://schemas.microsoft.com/office/drawing/2014/main" id="{E39DC9C4-C12A-4BB1-AD8A-6C546D4B0BAF}"/>
              </a:ext>
            </a:extLst>
          </p:cNvPr>
          <p:cNvSpPr txBox="1"/>
          <p:nvPr/>
        </p:nvSpPr>
        <p:spPr>
          <a:xfrm>
            <a:off x="9856412" y="5897504"/>
            <a:ext cx="2335588" cy="338554"/>
          </a:xfrm>
          <a:prstGeom prst="rect">
            <a:avLst/>
          </a:prstGeom>
          <a:noFill/>
        </p:spPr>
        <p:txBody>
          <a:bodyPr wrap="square" rtlCol="0">
            <a:spAutoFit/>
          </a:bodyPr>
          <a:lstStyle/>
          <a:p>
            <a:r>
              <a:rPr kumimoji="1" lang="en-US" altLang="ja-JP" sz="1600" dirty="0"/>
              <a:t>※</a:t>
            </a:r>
            <a:r>
              <a:rPr kumimoji="1" lang="ja-JP" altLang="en-US" sz="1600" dirty="0"/>
              <a:t>投稿論文から引用</a:t>
            </a:r>
          </a:p>
        </p:txBody>
      </p:sp>
      <p:sp>
        <p:nvSpPr>
          <p:cNvPr id="60" name="テキスト ボックス 59">
            <a:extLst>
              <a:ext uri="{FF2B5EF4-FFF2-40B4-BE49-F238E27FC236}">
                <a16:creationId xmlns:a16="http://schemas.microsoft.com/office/drawing/2014/main" id="{A5FFE1D8-6E92-4000-978B-E1A65EA2C635}"/>
              </a:ext>
            </a:extLst>
          </p:cNvPr>
          <p:cNvSpPr txBox="1"/>
          <p:nvPr/>
        </p:nvSpPr>
        <p:spPr>
          <a:xfrm>
            <a:off x="4354279" y="5818624"/>
            <a:ext cx="3483442" cy="338554"/>
          </a:xfrm>
          <a:prstGeom prst="rect">
            <a:avLst/>
          </a:prstGeom>
          <a:noFill/>
        </p:spPr>
        <p:txBody>
          <a:bodyPr wrap="square" rtlCol="0">
            <a:spAutoFit/>
          </a:bodyPr>
          <a:lstStyle/>
          <a:p>
            <a:r>
              <a:rPr kumimoji="1" lang="ja-JP" altLang="en-US" sz="1600" dirty="0"/>
              <a:t>実行可能解を得た時点から線を描画</a:t>
            </a: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D7775AA-DCF5-4962-9F49-B5E5C5320C92}"/>
                  </a:ext>
                </a:extLst>
              </p:cNvPr>
              <p:cNvSpPr txBox="1"/>
              <p:nvPr/>
            </p:nvSpPr>
            <p:spPr>
              <a:xfrm>
                <a:off x="10645291" y="111558"/>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bg1"/>
                          </a:solidFill>
                          <a:latin typeface="Cambria Math" panose="02040503050406030204" pitchFamily="18" charset="0"/>
                        </a:rPr>
                        <m:t>𝑑</m:t>
                      </m:r>
                      <m:r>
                        <a:rPr kumimoji="1" lang="en-US" altLang="ja-JP" sz="1400" b="0" i="1" smtClean="0">
                          <a:solidFill>
                            <a:schemeClr val="bg1"/>
                          </a:solidFill>
                          <a:latin typeface="Cambria Math" panose="02040503050406030204" pitchFamily="18" charset="0"/>
                        </a:rPr>
                        <m:t>=</m:t>
                      </m:r>
                      <m:sSup>
                        <m:sSupPr>
                          <m:ctrlPr>
                            <a:rPr kumimoji="1" lang="en-US" altLang="ja-JP" sz="1400" b="0" i="1" smtClean="0">
                              <a:solidFill>
                                <a:schemeClr val="bg1"/>
                              </a:solidFill>
                              <a:latin typeface="Cambria Math" panose="02040503050406030204" pitchFamily="18" charset="0"/>
                            </a:rPr>
                          </m:ctrlPr>
                        </m:sSupPr>
                        <m:e>
                          <m:r>
                            <a:rPr kumimoji="1" lang="en-US" altLang="ja-JP" sz="1400" b="0" i="1" smtClean="0">
                              <a:solidFill>
                                <a:schemeClr val="bg1"/>
                              </a:solidFill>
                              <a:latin typeface="Cambria Math" panose="02040503050406030204" pitchFamily="18" charset="0"/>
                            </a:rPr>
                            <m:t>10</m:t>
                          </m:r>
                        </m:e>
                        <m:sup>
                          <m:r>
                            <a:rPr kumimoji="1" lang="en-US" altLang="ja-JP" sz="1400" b="0" i="1" smtClean="0">
                              <a:solidFill>
                                <a:schemeClr val="bg1"/>
                              </a:solidFill>
                              <a:latin typeface="Cambria Math" panose="02040503050406030204" pitchFamily="18" charset="0"/>
                            </a:rPr>
                            <m:t>−4</m:t>
                          </m:r>
                        </m:sup>
                      </m:sSup>
                    </m:oMath>
                  </m:oMathPara>
                </a14:m>
                <a:endParaRPr kumimoji="1" lang="ja-JP" altLang="en-US" sz="1400" dirty="0">
                  <a:solidFill>
                    <a:schemeClr val="bg1"/>
                  </a:solidFill>
                </a:endParaRPr>
              </a:p>
            </p:txBody>
          </p:sp>
        </mc:Choice>
        <mc:Fallback xmlns="">
          <p:sp>
            <p:nvSpPr>
              <p:cNvPr id="61" name="テキスト ボックス 60">
                <a:extLst>
                  <a:ext uri="{FF2B5EF4-FFF2-40B4-BE49-F238E27FC236}">
                    <a16:creationId xmlns:a16="http://schemas.microsoft.com/office/drawing/2014/main" id="{0D7775AA-DCF5-4962-9F49-B5E5C5320C92}"/>
                  </a:ext>
                </a:extLst>
              </p:cNvPr>
              <p:cNvSpPr txBox="1">
                <a:spLocks noRot="1" noChangeAspect="1" noMove="1" noResize="1" noEditPoints="1" noAdjustHandles="1" noChangeArrowheads="1" noChangeShapeType="1" noTextEdit="1"/>
              </p:cNvSpPr>
              <p:nvPr/>
            </p:nvSpPr>
            <p:spPr>
              <a:xfrm>
                <a:off x="10645291" y="111558"/>
                <a:ext cx="1416942" cy="523220"/>
              </a:xfrm>
              <a:prstGeom prst="rect">
                <a:avLst/>
              </a:prstGeom>
              <a:blipFill>
                <a:blip r:embed="rId6"/>
                <a:stretch>
                  <a:fillRect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DD08007-5161-4024-A5FF-A5F903B99FAC}"/>
                  </a:ext>
                </a:extLst>
              </p:cNvPr>
              <p:cNvSpPr txBox="1"/>
              <p:nvPr/>
            </p:nvSpPr>
            <p:spPr>
              <a:xfrm>
                <a:off x="1585759" y="5700267"/>
                <a:ext cx="2335589" cy="5332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e>
                      </m:d>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𝑁</m:t>
                          </m:r>
                        </m:den>
                      </m:f>
                      <m:nary>
                        <m:naryPr>
                          <m:chr m:val="∑"/>
                          <m:limLoc m:val="subSup"/>
                          <m:ctrlPr>
                            <a:rPr kumimoji="1" lang="en-US" altLang="ja-JP" sz="1400" b="0" i="1" smtClean="0">
                              <a:latin typeface="Cambria Math" panose="02040503050406030204" pitchFamily="18" charset="0"/>
                            </a:rPr>
                          </m:ctrlPr>
                        </m:naryPr>
                        <m:sub>
                          <m:r>
                            <m:rPr>
                              <m:brk m:alnAt="25"/>
                            </m:rP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2</m:t>
                              </m:r>
                            </m:sup>
                          </m:sSubSup>
                        </m:e>
                      </m:nary>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BDD08007-5161-4024-A5FF-A5F903B99FAC}"/>
                  </a:ext>
                </a:extLst>
              </p:cNvPr>
              <p:cNvSpPr txBox="1">
                <a:spLocks noRot="1" noChangeAspect="1" noMove="1" noResize="1" noEditPoints="1" noAdjustHandles="1" noChangeArrowheads="1" noChangeShapeType="1" noTextEdit="1"/>
              </p:cNvSpPr>
              <p:nvPr/>
            </p:nvSpPr>
            <p:spPr>
              <a:xfrm>
                <a:off x="1585759" y="5700267"/>
                <a:ext cx="2335589" cy="533288"/>
              </a:xfrm>
              <a:prstGeom prst="rect">
                <a:avLst/>
              </a:prstGeom>
              <a:blipFill>
                <a:blip r:embed="rId7"/>
                <a:stretch>
                  <a:fillRect t="-134091" r="-14883"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9A8E22-D502-4253-ACD4-8A1E7179903C}"/>
                  </a:ext>
                </a:extLst>
              </p:cNvPr>
              <p:cNvSpPr txBox="1"/>
              <p:nvPr/>
            </p:nvSpPr>
            <p:spPr>
              <a:xfrm>
                <a:off x="3164086" y="1455357"/>
                <a:ext cx="235717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A49A8E22-D502-4253-ACD4-8A1E7179903C}"/>
                  </a:ext>
                </a:extLst>
              </p:cNvPr>
              <p:cNvSpPr txBox="1">
                <a:spLocks noRot="1" noChangeAspect="1" noMove="1" noResize="1" noEditPoints="1" noAdjustHandles="1" noChangeArrowheads="1" noChangeShapeType="1" noTextEdit="1"/>
              </p:cNvSpPr>
              <p:nvPr/>
            </p:nvSpPr>
            <p:spPr>
              <a:xfrm>
                <a:off x="3164086"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10DE4D-5BF2-435E-BCDB-C040EDF817E4}"/>
                  </a:ext>
                </a:extLst>
              </p:cNvPr>
              <p:cNvSpPr txBox="1"/>
              <p:nvPr/>
            </p:nvSpPr>
            <p:spPr>
              <a:xfrm>
                <a:off x="3154254" y="1739915"/>
                <a:ext cx="2528626"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r>
                        <a:rPr kumimoji="1" lang="en-US" altLang="ja-JP" sz="140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𝟏</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−4</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AD10DE4D-5BF2-435E-BCDB-C040EDF817E4}"/>
                  </a:ext>
                </a:extLst>
              </p:cNvPr>
              <p:cNvSpPr txBox="1">
                <a:spLocks noRot="1" noChangeAspect="1" noMove="1" noResize="1" noEditPoints="1" noAdjustHandles="1" noChangeArrowheads="1" noChangeShapeType="1" noTextEdit="1"/>
              </p:cNvSpPr>
              <p:nvPr/>
            </p:nvSpPr>
            <p:spPr>
              <a:xfrm>
                <a:off x="3154254" y="1739915"/>
                <a:ext cx="2528626" cy="307777"/>
              </a:xfrm>
              <a:prstGeom prst="rect">
                <a:avLst/>
              </a:prstGeom>
              <a:blipFill>
                <a:blip r:embed="rId9"/>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F9987B2-3F7F-491C-97A0-119F51C44069}"/>
                  </a:ext>
                </a:extLst>
              </p:cNvPr>
              <p:cNvSpPr txBox="1"/>
              <p:nvPr/>
            </p:nvSpPr>
            <p:spPr>
              <a:xfrm>
                <a:off x="8595213" y="1455357"/>
                <a:ext cx="23571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𝑠</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0F9987B2-3F7F-491C-97A0-119F51C44069}"/>
                  </a:ext>
                </a:extLst>
              </p:cNvPr>
              <p:cNvSpPr txBox="1">
                <a:spLocks noRot="1" noChangeAspect="1" noMove="1" noResize="1" noEditPoints="1" noAdjustHandles="1" noChangeArrowheads="1" noChangeShapeType="1" noTextEdit="1"/>
              </p:cNvSpPr>
              <p:nvPr/>
            </p:nvSpPr>
            <p:spPr>
              <a:xfrm>
                <a:off x="8595213" y="1455357"/>
                <a:ext cx="2357176"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558A12F-1084-4233-B05D-554DD19171F4}"/>
                  </a:ext>
                </a:extLst>
              </p:cNvPr>
              <p:cNvSpPr txBox="1"/>
              <p:nvPr/>
            </p:nvSpPr>
            <p:spPr>
              <a:xfrm>
                <a:off x="8594130" y="1739915"/>
                <a:ext cx="3246850"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𝑔</m:t>
                      </m:r>
                      <m:d>
                        <m:dPr>
                          <m:ctrlPr>
                            <a:rPr kumimoji="1" lang="en-US" altLang="ja-JP" sz="1400" i="1" smtClean="0">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func>
                        <m:funcPr>
                          <m:ctrlPr>
                            <a:rPr kumimoji="1" lang="en-US" altLang="ja-JP" sz="1400" b="0" i="1" smtClean="0">
                              <a:latin typeface="Cambria Math" panose="02040503050406030204" pitchFamily="18" charset="0"/>
                            </a:rPr>
                          </m:ctrlPr>
                        </m:funcPr>
                        <m:fName>
                          <m:r>
                            <m:rPr>
                              <m:sty m:val="p"/>
                            </m:rPr>
                            <a:rPr kumimoji="1" lang="en-US" altLang="ja-JP" sz="1400" b="0" i="0" smtClean="0">
                              <a:latin typeface="Cambria Math" panose="02040503050406030204" pitchFamily="18" charset="0"/>
                            </a:rPr>
                            <m:t>exp</m:t>
                          </m:r>
                        </m:fName>
                        <m:e>
                          <m:d>
                            <m:dPr>
                              <m:begChr m:val="["/>
                              <m:endChr m:val="]"/>
                              <m:ctrlPr>
                                <a:rPr kumimoji="1" lang="en-US" altLang="ja-JP" sz="1400" b="0" i="1" smtClean="0">
                                  <a:latin typeface="Cambria Math" panose="02040503050406030204" pitchFamily="18" charset="0"/>
                                </a:rPr>
                              </m:ctrlPr>
                            </m:dPr>
                            <m:e>
                              <m:r>
                                <a:rPr kumimoji="1" lang="en-US" altLang="ja-JP" sz="1400" i="1">
                                  <a:latin typeface="Cambria Math" panose="02040503050406030204" pitchFamily="18" charset="0"/>
                                </a:rPr>
                                <m:t>10</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𝑠</m:t>
                                  </m:r>
                                </m:sub>
                              </m:sSub>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𝟏</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𝑑</m:t>
                                  </m:r>
                                  <m:r>
                                    <a:rPr kumimoji="1" lang="en-US" altLang="ja-JP" sz="1400" i="1">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i="1">
                                          <a:latin typeface="Cambria Math" panose="02040503050406030204" pitchFamily="18" charset="0"/>
                                        </a:rPr>
                                        <m:t>−4</m:t>
                                      </m:r>
                                    </m:sup>
                                  </m:sSup>
                                </m:e>
                              </m:d>
                            </m:e>
                          </m:d>
                          <m:r>
                            <a:rPr kumimoji="1" lang="en-US" altLang="ja-JP" sz="1400" i="1" smtClean="0">
                              <a:latin typeface="Cambria Math" panose="02040503050406030204" pitchFamily="18" charset="0"/>
                            </a:rPr>
                            <m:t> </m:t>
                          </m:r>
                        </m:e>
                      </m:func>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24" name="テキスト ボックス 23">
                <a:extLst>
                  <a:ext uri="{FF2B5EF4-FFF2-40B4-BE49-F238E27FC236}">
                    <a16:creationId xmlns:a16="http://schemas.microsoft.com/office/drawing/2014/main" id="{F558A12F-1084-4233-B05D-554DD19171F4}"/>
                  </a:ext>
                </a:extLst>
              </p:cNvPr>
              <p:cNvSpPr txBox="1">
                <a:spLocks noRot="1" noChangeAspect="1" noMove="1" noResize="1" noEditPoints="1" noAdjustHandles="1" noChangeArrowheads="1" noChangeShapeType="1" noTextEdit="1"/>
              </p:cNvSpPr>
              <p:nvPr/>
            </p:nvSpPr>
            <p:spPr>
              <a:xfrm>
                <a:off x="8594130" y="1739915"/>
                <a:ext cx="3246850" cy="307777"/>
              </a:xfrm>
              <a:prstGeom prst="rect">
                <a:avLst/>
              </a:prstGeom>
              <a:blipFill>
                <a:blip r:embed="rId10"/>
                <a:stretch>
                  <a:fillRect b="-7843"/>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8C6EB6FA-D8B8-49DF-848D-35C1222220E7}"/>
              </a:ext>
            </a:extLst>
          </p:cNvPr>
          <p:cNvSpPr txBox="1"/>
          <p:nvPr/>
        </p:nvSpPr>
        <p:spPr>
          <a:xfrm>
            <a:off x="425453" y="5795421"/>
            <a:ext cx="1251554" cy="338554"/>
          </a:xfrm>
          <a:prstGeom prst="rect">
            <a:avLst/>
          </a:prstGeom>
          <a:noFill/>
        </p:spPr>
        <p:txBody>
          <a:bodyPr wrap="square" rtlCol="0">
            <a:spAutoFit/>
          </a:bodyPr>
          <a:lstStyle/>
          <a:p>
            <a:r>
              <a:rPr kumimoji="1" lang="en-US" altLang="ja-JP" sz="1600" dirty="0"/>
              <a:t>Sphere</a:t>
            </a:r>
            <a:r>
              <a:rPr kumimoji="1" lang="ja-JP" altLang="en-US" sz="1600" dirty="0"/>
              <a:t>関数</a:t>
            </a:r>
          </a:p>
        </p:txBody>
      </p:sp>
    </p:spTree>
    <p:extLst>
      <p:ext uri="{BB962C8B-B14F-4D97-AF65-F5344CB8AC3E}">
        <p14:creationId xmlns:p14="http://schemas.microsoft.com/office/powerpoint/2010/main" val="198418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A43841AC-A222-41C2-B08C-6A96B871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9" y="3896715"/>
            <a:ext cx="3557936" cy="2351856"/>
          </a:xfrm>
          <a:prstGeom prst="rect">
            <a:avLst/>
          </a:prstGeom>
        </p:spPr>
      </p:pic>
      <p:pic>
        <p:nvPicPr>
          <p:cNvPr id="48" name="図 47">
            <a:extLst>
              <a:ext uri="{FF2B5EF4-FFF2-40B4-BE49-F238E27FC236}">
                <a16:creationId xmlns:a16="http://schemas.microsoft.com/office/drawing/2014/main" id="{2EF34EAD-D34F-4C08-AC5F-62964E6D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497" y="1781763"/>
            <a:ext cx="4480569" cy="4480569"/>
          </a:xfrm>
          <a:prstGeom prst="rect">
            <a:avLst/>
          </a:prstGeom>
        </p:spPr>
      </p:pic>
      <p:sp>
        <p:nvSpPr>
          <p:cNvPr id="86" name="部分円 85">
            <a:extLst>
              <a:ext uri="{FF2B5EF4-FFF2-40B4-BE49-F238E27FC236}">
                <a16:creationId xmlns:a16="http://schemas.microsoft.com/office/drawing/2014/main" id="{761B3647-32E2-4A16-9B95-051557B776E6}"/>
              </a:ext>
            </a:extLst>
          </p:cNvPr>
          <p:cNvSpPr/>
          <p:nvPr/>
        </p:nvSpPr>
        <p:spPr>
          <a:xfrm rot="5400000">
            <a:off x="2367071" y="2342673"/>
            <a:ext cx="2160000" cy="2160000"/>
          </a:xfrm>
          <a:prstGeom prst="pie">
            <a:avLst>
              <a:gd name="adj1" fmla="val 15314341"/>
              <a:gd name="adj2" fmla="val 1617670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考察：正規化の影響</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3679"/>
            <a:ext cx="11509002" cy="58515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選択圧の方向が過度に変わり、フロンティアの目標部位を安定して狙えない。</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637273" y="11292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a:p>
            <a:pPr algn="ctr"/>
            <a:r>
              <a:rPr kumimoji="1" lang="en-US" altLang="ja-JP" sz="1400" dirty="0">
                <a:solidFill>
                  <a:schemeClr val="bg1"/>
                </a:solidFill>
              </a:rPr>
              <a:t>Sphere</a:t>
            </a:r>
            <a:r>
              <a:rPr kumimoji="1" lang="ja-JP" altLang="en-US" sz="1400" dirty="0">
                <a:solidFill>
                  <a:schemeClr val="bg1"/>
                </a:solidFill>
              </a:rPr>
              <a:t>関数</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4"/>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2"/>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5"/>
                <a:stretch>
                  <a:fillRect b="-10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856979B-B6DD-353E-2013-14DE18E19FB1}"/>
              </a:ext>
            </a:extLst>
          </p:cNvPr>
          <p:cNvSpPr txBox="1"/>
          <p:nvPr/>
        </p:nvSpPr>
        <p:spPr>
          <a:xfrm>
            <a:off x="571984" y="-20412"/>
            <a:ext cx="3469340"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821707A-3125-4E1E-8ADA-85EE1C7DF1A6}"/>
                  </a:ext>
                </a:extLst>
              </p:cNvPr>
              <p:cNvSpPr txBox="1"/>
              <p:nvPr/>
            </p:nvSpPr>
            <p:spPr>
              <a:xfrm>
                <a:off x="7032712" y="1507587"/>
                <a:ext cx="3360286" cy="338554"/>
              </a:xfrm>
              <a:prstGeom prst="rect">
                <a:avLst/>
              </a:prstGeom>
              <a:noFill/>
            </p:spPr>
            <p:txBody>
              <a:bodyPr wrap="square" rtlCol="0">
                <a:spAutoFit/>
              </a:bodyPr>
              <a:lstStyle/>
              <a:p>
                <a:pPr algn="ctr"/>
                <a:r>
                  <a:rPr lang="en-US" altLang="ja-JP" sz="1600" b="1" dirty="0"/>
                  <a:t>scaled </a:t>
                </a:r>
                <a14:m>
                  <m:oMath xmlns:m="http://schemas.openxmlformats.org/officeDocument/2006/math">
                    <m:r>
                      <a:rPr lang="en-US" altLang="ja-JP" sz="1600" b="0" i="0"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lang="ja-JP" altLang="en-US" sz="1600" b="1" dirty="0"/>
                  <a:t>空間内の個体群の軌跡</a:t>
                </a:r>
                <a:endParaRPr kumimoji="1" lang="ja-JP" altLang="en-US" sz="1600" b="1" dirty="0"/>
              </a:p>
            </p:txBody>
          </p:sp>
        </mc:Choice>
        <mc:Fallback xmlns="">
          <p:sp>
            <p:nvSpPr>
              <p:cNvPr id="45" name="テキスト ボックス 44">
                <a:extLst>
                  <a:ext uri="{FF2B5EF4-FFF2-40B4-BE49-F238E27FC236}">
                    <a16:creationId xmlns:a16="http://schemas.microsoft.com/office/drawing/2014/main" id="{9821707A-3125-4E1E-8ADA-85EE1C7DF1A6}"/>
                  </a:ext>
                </a:extLst>
              </p:cNvPr>
              <p:cNvSpPr txBox="1">
                <a:spLocks noRot="1" noChangeAspect="1" noMove="1" noResize="1" noEditPoints="1" noAdjustHandles="1" noChangeArrowheads="1" noChangeShapeType="1" noTextEdit="1"/>
              </p:cNvSpPr>
              <p:nvPr/>
            </p:nvSpPr>
            <p:spPr>
              <a:xfrm>
                <a:off x="7032712" y="1507587"/>
                <a:ext cx="3360286" cy="338554"/>
              </a:xfrm>
              <a:prstGeom prst="rect">
                <a:avLst/>
              </a:prstGeom>
              <a:blipFill>
                <a:blip r:embed="rId17"/>
                <a:stretch>
                  <a:fillRect l="-544" t="-5357" r="-363"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516AAB9F-EA7F-49B2-8B3C-531CAB2B0B42}"/>
                  </a:ext>
                </a:extLst>
              </p:cNvPr>
              <p:cNvSpPr txBox="1"/>
              <p:nvPr/>
            </p:nvSpPr>
            <p:spPr>
              <a:xfrm>
                <a:off x="10644583" y="1960100"/>
                <a:ext cx="144377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1"/>
                        </a:solidFill>
                        <a:latin typeface="Cambria Math" panose="02040503050406030204" pitchFamily="18" charset="0"/>
                      </a:rPr>
                      <m:t>𝑖</m:t>
                    </m:r>
                    <m:r>
                      <a:rPr lang="en-US" altLang="ja-JP" sz="1200" b="0" i="1" smtClean="0">
                        <a:solidFill>
                          <a:schemeClr val="accent1"/>
                        </a:solidFill>
                        <a:latin typeface="Cambria Math" panose="02040503050406030204" pitchFamily="18" charset="0"/>
                      </a:rPr>
                      <m:t>=1</m:t>
                    </m:r>
                  </m:oMath>
                </a14:m>
                <a:r>
                  <a:rPr lang="ja-JP" altLang="en-US" sz="1200" dirty="0">
                    <a:solidFill>
                      <a:schemeClr val="accent6">
                        <a:lumMod val="50000"/>
                      </a:schemeClr>
                    </a:solidFill>
                  </a:rPr>
                  <a:t>は探索序盤に左上</a:t>
                </a:r>
                <a:endParaRPr lang="en-US" altLang="ja-JP" sz="1200" dirty="0">
                  <a:solidFill>
                    <a:schemeClr val="accent6">
                      <a:lumMod val="50000"/>
                    </a:schemeClr>
                  </a:solidFill>
                </a:endParaRPr>
              </a:p>
            </p:txBody>
          </p:sp>
        </mc:Choice>
        <mc:Fallback xmlns="">
          <p:sp>
            <p:nvSpPr>
              <p:cNvPr id="49" name="テキスト ボックス 48">
                <a:extLst>
                  <a:ext uri="{FF2B5EF4-FFF2-40B4-BE49-F238E27FC236}">
                    <a16:creationId xmlns:a16="http://schemas.microsoft.com/office/drawing/2014/main" id="{516AAB9F-EA7F-49B2-8B3C-531CAB2B0B42}"/>
                  </a:ext>
                </a:extLst>
              </p:cNvPr>
              <p:cNvSpPr txBox="1">
                <a:spLocks noRot="1" noChangeAspect="1" noMove="1" noResize="1" noEditPoints="1" noAdjustHandles="1" noChangeArrowheads="1" noChangeShapeType="1" noTextEdit="1"/>
              </p:cNvSpPr>
              <p:nvPr/>
            </p:nvSpPr>
            <p:spPr>
              <a:xfrm>
                <a:off x="10644583" y="1960100"/>
                <a:ext cx="1443777" cy="461665"/>
              </a:xfrm>
              <a:prstGeom prst="rect">
                <a:avLst/>
              </a:prstGeom>
              <a:blipFill>
                <a:blip r:embed="rId18"/>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8A5A17EA-3DCA-4B17-8569-0C7C9D7E40E4}"/>
                  </a:ext>
                </a:extLst>
              </p:cNvPr>
              <p:cNvSpPr txBox="1"/>
              <p:nvPr/>
            </p:nvSpPr>
            <p:spPr>
              <a:xfrm>
                <a:off x="10686926" y="5066262"/>
                <a:ext cx="1471217" cy="649024"/>
              </a:xfrm>
              <a:prstGeom prst="rect">
                <a:avLst/>
              </a:prstGeom>
              <a:noFill/>
            </p:spPr>
            <p:txBody>
              <a:bodyPr wrap="square" rtlCol="0">
                <a:spAutoFit/>
              </a:bodyPr>
              <a:lstStyle/>
              <a:p>
                <a:pPr algn="ctr"/>
                <a14:m>
                  <m:oMath xmlns:m="http://schemas.openxmlformats.org/officeDocument/2006/math">
                    <m:r>
                      <a:rPr lang="ja-JP" altLang="en-US" sz="1200" i="1">
                        <a:solidFill>
                          <a:schemeClr val="accent1"/>
                        </a:solidFill>
                        <a:latin typeface="Cambria Math" panose="02040503050406030204" pitchFamily="18" charset="0"/>
                      </a:rPr>
                      <m:t>多くの</m:t>
                    </m:r>
                  </m:oMath>
                </a14:m>
                <a:r>
                  <a:rPr lang="ja-JP" altLang="en-US" sz="1200" dirty="0">
                    <a:solidFill>
                      <a:schemeClr val="accent6">
                        <a:lumMod val="50000"/>
                      </a:schemeClr>
                    </a:solidFill>
                  </a:rPr>
                  <a:t>個体が、探索中盤以降に右下に局在</a:t>
                </a:r>
                <a:endParaRPr lang="en-US" altLang="ja-JP" sz="1200" dirty="0">
                  <a:solidFill>
                    <a:schemeClr val="accent6">
                      <a:lumMod val="50000"/>
                    </a:schemeClr>
                  </a:solidFill>
                </a:endParaRPr>
              </a:p>
            </p:txBody>
          </p:sp>
        </mc:Choice>
        <mc:Fallback xmlns="">
          <p:sp>
            <p:nvSpPr>
              <p:cNvPr id="52" name="テキスト ボックス 51">
                <a:extLst>
                  <a:ext uri="{FF2B5EF4-FFF2-40B4-BE49-F238E27FC236}">
                    <a16:creationId xmlns:a16="http://schemas.microsoft.com/office/drawing/2014/main" id="{8A5A17EA-3DCA-4B17-8569-0C7C9D7E40E4}"/>
                  </a:ext>
                </a:extLst>
              </p:cNvPr>
              <p:cNvSpPr txBox="1">
                <a:spLocks noRot="1" noChangeAspect="1" noMove="1" noResize="1" noEditPoints="1" noAdjustHandles="1" noChangeArrowheads="1" noChangeShapeType="1" noTextEdit="1"/>
              </p:cNvSpPr>
              <p:nvPr/>
            </p:nvSpPr>
            <p:spPr>
              <a:xfrm>
                <a:off x="10686926" y="5066262"/>
                <a:ext cx="1471217" cy="649024"/>
              </a:xfrm>
              <a:prstGeom prst="rect">
                <a:avLst/>
              </a:prstGeom>
              <a:blipFill>
                <a:blip r:embed="rId19"/>
                <a:stretch>
                  <a:fillRect b="-5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6E92545F-35DE-4AA3-BDB0-5F319FC9FAB1}"/>
                  </a:ext>
                </a:extLst>
              </p:cNvPr>
              <p:cNvSpPr txBox="1"/>
              <p:nvPr/>
            </p:nvSpPr>
            <p:spPr>
              <a:xfrm>
                <a:off x="5129664" y="2737665"/>
                <a:ext cx="1694662" cy="461665"/>
              </a:xfrm>
              <a:prstGeom prst="rect">
                <a:avLst/>
              </a:prstGeom>
              <a:noFill/>
            </p:spPr>
            <p:txBody>
              <a:bodyPr wrap="square" rtlCol="0">
                <a:spAutoFit/>
              </a:bodyPr>
              <a:lstStyle/>
              <a:p>
                <a:pPr algn="ctr"/>
                <a:r>
                  <a:rPr lang="en-US" altLang="ja-JP" sz="1200" b="0" dirty="0">
                    <a:solidFill>
                      <a:schemeClr val="accent4"/>
                    </a:solidFill>
                  </a:rPr>
                  <a:t> </a:t>
                </a: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は探索中盤以降、左上と右下を振動</a:t>
                </a:r>
                <a:endParaRPr lang="en-US" altLang="ja-JP" sz="1200" dirty="0">
                  <a:solidFill>
                    <a:schemeClr val="accent4"/>
                  </a:solidFill>
                </a:endParaRPr>
              </a:p>
            </p:txBody>
          </p:sp>
        </mc:Choice>
        <mc:Fallback xmlns="">
          <p:sp>
            <p:nvSpPr>
              <p:cNvPr id="54" name="テキスト ボックス 53">
                <a:extLst>
                  <a:ext uri="{FF2B5EF4-FFF2-40B4-BE49-F238E27FC236}">
                    <a16:creationId xmlns:a16="http://schemas.microsoft.com/office/drawing/2014/main" id="{6E92545F-35DE-4AA3-BDB0-5F319FC9FAB1}"/>
                  </a:ext>
                </a:extLst>
              </p:cNvPr>
              <p:cNvSpPr txBox="1">
                <a:spLocks noRot="1" noChangeAspect="1" noMove="1" noResize="1" noEditPoints="1" noAdjustHandles="1" noChangeArrowheads="1" noChangeShapeType="1" noTextEdit="1"/>
              </p:cNvSpPr>
              <p:nvPr/>
            </p:nvSpPr>
            <p:spPr>
              <a:xfrm>
                <a:off x="5129664" y="2737665"/>
                <a:ext cx="1694662" cy="461665"/>
              </a:xfrm>
              <a:prstGeom prst="rect">
                <a:avLst/>
              </a:prstGeom>
              <a:blipFill>
                <a:blip r:embed="rId20"/>
                <a:stretch>
                  <a:fillRect t="-1316" r="-3597"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BC103AA-7673-4A2F-A42E-C4A762D62141}"/>
                  </a:ext>
                </a:extLst>
              </p:cNvPr>
              <p:cNvSpPr txBox="1"/>
              <p:nvPr/>
            </p:nvSpPr>
            <p:spPr>
              <a:xfrm>
                <a:off x="5227086" y="1960100"/>
                <a:ext cx="1467107" cy="461665"/>
              </a:xfrm>
              <a:prstGeom prst="rect">
                <a:avLst/>
              </a:prstGeom>
              <a:noFill/>
            </p:spPr>
            <p:txBody>
              <a:bodyPr wrap="square" rtlCol="0">
                <a:spAutoFit/>
              </a:bodyPr>
              <a:lstStyle/>
              <a:p>
                <a:pPr algn="ctr"/>
                <a14:m>
                  <m:oMath xmlns:m="http://schemas.openxmlformats.org/officeDocument/2006/math">
                    <m:r>
                      <a:rPr lang="en-US" altLang="ja-JP" sz="1200" b="0" i="1" smtClean="0">
                        <a:solidFill>
                          <a:schemeClr val="accent4"/>
                        </a:solidFill>
                        <a:latin typeface="Cambria Math" panose="02040503050406030204" pitchFamily="18" charset="0"/>
                      </a:rPr>
                      <m:t>𝑖</m:t>
                    </m:r>
                    <m:r>
                      <a:rPr lang="en-US" altLang="ja-JP" sz="1200" b="0" i="1" smtClean="0">
                        <a:solidFill>
                          <a:schemeClr val="accent4"/>
                        </a:solidFill>
                        <a:latin typeface="Cambria Math" panose="02040503050406030204" pitchFamily="18" charset="0"/>
                      </a:rPr>
                      <m:t>=</m:t>
                    </m:r>
                    <m:r>
                      <a:rPr lang="en-US" altLang="ja-JP" sz="1200" b="0" i="1" smtClean="0">
                        <a:solidFill>
                          <a:schemeClr val="accent4"/>
                        </a:solidFill>
                        <a:latin typeface="Cambria Math" panose="02040503050406030204" pitchFamily="18" charset="0"/>
                      </a:rPr>
                      <m:t>𝑚</m:t>
                    </m:r>
                  </m:oMath>
                </a14:m>
                <a:r>
                  <a:rPr lang="ja-JP" altLang="en-US" sz="1200" dirty="0">
                    <a:solidFill>
                      <a:schemeClr val="accent4"/>
                    </a:solidFill>
                  </a:rPr>
                  <a:t>は探索中盤まで左上に位置</a:t>
                </a:r>
                <a:endParaRPr lang="en-US" altLang="ja-JP" sz="1200" dirty="0">
                  <a:solidFill>
                    <a:schemeClr val="accent4"/>
                  </a:solidFill>
                </a:endParaRPr>
              </a:p>
            </p:txBody>
          </p:sp>
        </mc:Choice>
        <mc:Fallback xmlns="">
          <p:sp>
            <p:nvSpPr>
              <p:cNvPr id="55" name="テキスト ボックス 54">
                <a:extLst>
                  <a:ext uri="{FF2B5EF4-FFF2-40B4-BE49-F238E27FC236}">
                    <a16:creationId xmlns:a16="http://schemas.microsoft.com/office/drawing/2014/main" id="{4BC103AA-7673-4A2F-A42E-C4A762D62141}"/>
                  </a:ext>
                </a:extLst>
              </p:cNvPr>
              <p:cNvSpPr txBox="1">
                <a:spLocks noRot="1" noChangeAspect="1" noMove="1" noResize="1" noEditPoints="1" noAdjustHandles="1" noChangeArrowheads="1" noChangeShapeType="1" noTextEdit="1"/>
              </p:cNvSpPr>
              <p:nvPr/>
            </p:nvSpPr>
            <p:spPr>
              <a:xfrm>
                <a:off x="5227086" y="1960100"/>
                <a:ext cx="1467107" cy="461665"/>
              </a:xfrm>
              <a:prstGeom prst="rect">
                <a:avLst/>
              </a:prstGeom>
              <a:blipFill>
                <a:blip r:embed="rId21"/>
                <a:stretch>
                  <a:fillRect t="-1333"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8974A96-7A09-48F3-A72A-4361256E2BBE}"/>
                  </a:ext>
                </a:extLst>
              </p:cNvPr>
              <p:cNvSpPr txBox="1"/>
              <p:nvPr/>
            </p:nvSpPr>
            <p:spPr>
              <a:xfrm>
                <a:off x="1369663" y="1506886"/>
                <a:ext cx="3446495" cy="357021"/>
              </a:xfrm>
              <a:prstGeom prst="rect">
                <a:avLst/>
              </a:prstGeom>
              <a:noFill/>
            </p:spPr>
            <p:txBody>
              <a:bodyPr wrap="square" rtlCol="0">
                <a:spAutoFit/>
              </a:bodyPr>
              <a:lstStyle/>
              <a:p>
                <a:pPr algn="ctr"/>
                <a:r>
                  <a:rPr lang="ja-JP" altLang="en-US" sz="1600" b="1" dirty="0"/>
                  <a:t>各個体の位置ベクトルの角度</a:t>
                </a:r>
                <a14:m>
                  <m:oMath xmlns:m="http://schemas.openxmlformats.org/officeDocument/2006/math">
                    <m:sSubSup>
                      <m:sSubSupPr>
                        <m:ctrlPr>
                          <a:rPr kumimoji="1" lang="en-US" altLang="ja-JP" sz="1600" i="1">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oMath>
                </a14:m>
                <a:r>
                  <a:rPr lang="ja-JP" altLang="en-US" sz="1600" b="1" dirty="0"/>
                  <a:t>の推移</a:t>
                </a:r>
                <a:endParaRPr kumimoji="1" lang="ja-JP" altLang="en-US" sz="1600" b="1" dirty="0"/>
              </a:p>
            </p:txBody>
          </p:sp>
        </mc:Choice>
        <mc:Fallback xmlns="">
          <p:sp>
            <p:nvSpPr>
              <p:cNvPr id="58" name="テキスト ボックス 57">
                <a:extLst>
                  <a:ext uri="{FF2B5EF4-FFF2-40B4-BE49-F238E27FC236}">
                    <a16:creationId xmlns:a16="http://schemas.microsoft.com/office/drawing/2014/main" id="{88974A96-7A09-48F3-A72A-4361256E2BBE}"/>
                  </a:ext>
                </a:extLst>
              </p:cNvPr>
              <p:cNvSpPr txBox="1">
                <a:spLocks noRot="1" noChangeAspect="1" noMove="1" noResize="1" noEditPoints="1" noAdjustHandles="1" noChangeArrowheads="1" noChangeShapeType="1" noTextEdit="1"/>
              </p:cNvSpPr>
              <p:nvPr/>
            </p:nvSpPr>
            <p:spPr>
              <a:xfrm>
                <a:off x="1369663" y="1506886"/>
                <a:ext cx="3446495" cy="357021"/>
              </a:xfrm>
              <a:prstGeom prst="rect">
                <a:avLst/>
              </a:prstGeom>
              <a:blipFill>
                <a:blip r:embed="rId22"/>
                <a:stretch>
                  <a:fillRect l="-531" t="-1695" r="-354" b="-186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AAC643-B0B2-4EB2-8742-0E5A263BF9EC}"/>
                  </a:ext>
                </a:extLst>
              </p:cNvPr>
              <p:cNvSpPr txBox="1"/>
              <p:nvPr/>
            </p:nvSpPr>
            <p:spPr>
              <a:xfrm>
                <a:off x="1053467" y="3890949"/>
                <a:ext cx="416204" cy="2115351"/>
              </a:xfrm>
              <a:prstGeom prst="rect">
                <a:avLst/>
              </a:prstGeom>
              <a:solidFill>
                <a:schemeClr val="bg1"/>
              </a:solidFill>
            </p:spPr>
            <p:txBody>
              <a:bodyPr vert="vert270" wrap="square" rtlCol="0">
                <a:spAutoFit/>
              </a:bodyPr>
              <a:lstStyle/>
              <a:p>
                <a:pPr algn="ctr"/>
                <a:r>
                  <a:rPr lang="ja-JP" altLang="en-US" sz="1400" dirty="0"/>
                  <a:t>各個体の角度</a:t>
                </a:r>
                <a14:m>
                  <m:oMath xmlns:m="http://schemas.openxmlformats.org/officeDocument/2006/math">
                    <m:sSubSup>
                      <m:sSubSupPr>
                        <m:ctrlPr>
                          <a:rPr kumimoji="1" lang="en-US" altLang="ja-JP" sz="1400" i="1" smtClean="0">
                            <a:latin typeface="Cambria Math" panose="02040503050406030204" pitchFamily="18" charset="0"/>
                          </a:rPr>
                        </m:ctrlPr>
                      </m:sSubSupPr>
                      <m:e>
                        <m:r>
                          <a:rPr kumimoji="1" lang="en-US" altLang="ja-JP" sz="1400" b="0" i="1">
                            <a:latin typeface="Cambria Math" panose="02040503050406030204" pitchFamily="18" charset="0"/>
                          </a:rPr>
                          <m:t>𝜃</m:t>
                        </m:r>
                      </m:e>
                      <m:sub>
                        <m:r>
                          <a:rPr kumimoji="1" lang="en-US" altLang="ja-JP" sz="1400" b="1" i="1" smtClean="0">
                            <a:latin typeface="Cambria Math" panose="02040503050406030204" pitchFamily="18" charset="0"/>
                          </a:rPr>
                          <m:t>𝑭</m:t>
                        </m:r>
                      </m:sub>
                      <m:sup>
                        <m:r>
                          <a:rPr kumimoji="1" lang="en-US" altLang="ja-JP" sz="1400" b="0" i="1" smtClean="0">
                            <a:latin typeface="Cambria Math" panose="02040503050406030204" pitchFamily="18" charset="0"/>
                          </a:rPr>
                          <m:t>𝑖</m:t>
                        </m:r>
                      </m:sup>
                    </m:sSubSup>
                  </m:oMath>
                </a14:m>
                <a:r>
                  <a:rPr kumimoji="1" lang="en-US" altLang="ja-JP" sz="1400" dirty="0"/>
                  <a:t> [deg]</a:t>
                </a:r>
                <a:endParaRPr kumimoji="1" lang="ja-JP" altLang="en-US" sz="1400" dirty="0"/>
              </a:p>
            </p:txBody>
          </p:sp>
        </mc:Choice>
        <mc:Fallback xmlns="">
          <p:sp>
            <p:nvSpPr>
              <p:cNvPr id="61" name="テキスト ボックス 60">
                <a:extLst>
                  <a:ext uri="{FF2B5EF4-FFF2-40B4-BE49-F238E27FC236}">
                    <a16:creationId xmlns:a16="http://schemas.microsoft.com/office/drawing/2014/main" id="{66AAC643-B0B2-4EB2-8742-0E5A263BF9EC}"/>
                  </a:ext>
                </a:extLst>
              </p:cNvPr>
              <p:cNvSpPr txBox="1">
                <a:spLocks noRot="1" noChangeAspect="1" noMove="1" noResize="1" noEditPoints="1" noAdjustHandles="1" noChangeArrowheads="1" noChangeShapeType="1" noTextEdit="1"/>
              </p:cNvSpPr>
              <p:nvPr/>
            </p:nvSpPr>
            <p:spPr>
              <a:xfrm>
                <a:off x="1053467" y="3890949"/>
                <a:ext cx="416204" cy="2115351"/>
              </a:xfrm>
              <a:prstGeom prst="rect">
                <a:avLst/>
              </a:prstGeom>
              <a:blipFill>
                <a:blip r:embed="rId23"/>
                <a:stretch>
                  <a:fillRect r="-441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CD549631-0F2A-4E73-A028-C7D33DCD894C}"/>
              </a:ext>
            </a:extLst>
          </p:cNvPr>
          <p:cNvCxnSpPr>
            <a:cxnSpLocks/>
          </p:cNvCxnSpPr>
          <p:nvPr/>
        </p:nvCxnSpPr>
        <p:spPr>
          <a:xfrm flipV="1">
            <a:off x="3460164" y="1976938"/>
            <a:ext cx="0" cy="1430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56C9105D-341D-4949-8B1D-A02781A91CEC}"/>
              </a:ext>
            </a:extLst>
          </p:cNvPr>
          <p:cNvCxnSpPr>
            <a:cxnSpLocks/>
          </p:cNvCxnSpPr>
          <p:nvPr/>
        </p:nvCxnSpPr>
        <p:spPr>
          <a:xfrm>
            <a:off x="3460164" y="3407732"/>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3AF5C9DF-E894-42CA-9E96-74CC0B83D85E}"/>
                  </a:ext>
                </a:extLst>
              </p:cNvPr>
              <p:cNvSpPr txBox="1"/>
              <p:nvPr/>
            </p:nvSpPr>
            <p:spPr>
              <a:xfrm>
                <a:off x="3702188" y="3414513"/>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7" name="テキスト ボックス 66">
                <a:extLst>
                  <a:ext uri="{FF2B5EF4-FFF2-40B4-BE49-F238E27FC236}">
                    <a16:creationId xmlns:a16="http://schemas.microsoft.com/office/drawing/2014/main" id="{3AF5C9DF-E894-42CA-9E96-74CC0B83D85E}"/>
                  </a:ext>
                </a:extLst>
              </p:cNvPr>
              <p:cNvSpPr txBox="1">
                <a:spLocks noRot="1" noChangeAspect="1" noMove="1" noResize="1" noEditPoints="1" noAdjustHandles="1" noChangeArrowheads="1" noChangeShapeType="1" noTextEdit="1"/>
              </p:cNvSpPr>
              <p:nvPr/>
            </p:nvSpPr>
            <p:spPr>
              <a:xfrm>
                <a:off x="3702188" y="3414513"/>
                <a:ext cx="1110954" cy="338554"/>
              </a:xfrm>
              <a:prstGeom prst="rect">
                <a:avLst/>
              </a:prstGeom>
              <a:blipFill>
                <a:blip r:embed="rId24"/>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B2B7AD2E-9078-49EA-B6CE-3D0A7ED12FA9}"/>
                  </a:ext>
                </a:extLst>
              </p:cNvPr>
              <p:cNvSpPr txBox="1"/>
              <p:nvPr/>
            </p:nvSpPr>
            <p:spPr>
              <a:xfrm>
                <a:off x="2404680" y="2629944"/>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8" name="テキスト ボックス 67">
                <a:extLst>
                  <a:ext uri="{FF2B5EF4-FFF2-40B4-BE49-F238E27FC236}">
                    <a16:creationId xmlns:a16="http://schemas.microsoft.com/office/drawing/2014/main" id="{B2B7AD2E-9078-49EA-B6CE-3D0A7ED12FA9}"/>
                  </a:ext>
                </a:extLst>
              </p:cNvPr>
              <p:cNvSpPr txBox="1">
                <a:spLocks noRot="1" noChangeAspect="1" noMove="1" noResize="1" noEditPoints="1" noAdjustHandles="1" noChangeArrowheads="1" noChangeShapeType="1" noTextEdit="1"/>
              </p:cNvSpPr>
              <p:nvPr/>
            </p:nvSpPr>
            <p:spPr>
              <a:xfrm>
                <a:off x="2404680" y="2629944"/>
                <a:ext cx="1110954" cy="338554"/>
              </a:xfrm>
              <a:prstGeom prst="rect">
                <a:avLst/>
              </a:prstGeom>
              <a:blipFill>
                <a:blip r:embed="rId25"/>
                <a:stretch>
                  <a:fillRect t="-5357" b="-2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50C476AB-5AA2-42FB-9189-0475CB52C071}"/>
              </a:ext>
            </a:extLst>
          </p:cNvPr>
          <p:cNvSpPr txBox="1"/>
          <p:nvPr/>
        </p:nvSpPr>
        <p:spPr>
          <a:xfrm>
            <a:off x="3261608" y="341725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0" name="テキスト ボックス 69">
            <a:extLst>
              <a:ext uri="{FF2B5EF4-FFF2-40B4-BE49-F238E27FC236}">
                <a16:creationId xmlns:a16="http://schemas.microsoft.com/office/drawing/2014/main" id="{4A8D2EFF-16DC-4587-A178-5B181EF1C905}"/>
              </a:ext>
            </a:extLst>
          </p:cNvPr>
          <p:cNvSpPr txBox="1"/>
          <p:nvPr/>
        </p:nvSpPr>
        <p:spPr>
          <a:xfrm>
            <a:off x="3046674" y="3259723"/>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71" name="テキスト ボックス 70">
            <a:extLst>
              <a:ext uri="{FF2B5EF4-FFF2-40B4-BE49-F238E27FC236}">
                <a16:creationId xmlns:a16="http://schemas.microsoft.com/office/drawing/2014/main" id="{59D7277A-8A21-4542-96E2-4AB3A04E3241}"/>
              </a:ext>
            </a:extLst>
          </p:cNvPr>
          <p:cNvSpPr txBox="1"/>
          <p:nvPr/>
        </p:nvSpPr>
        <p:spPr>
          <a:xfrm>
            <a:off x="3040891" y="2013932"/>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2" name="テキスト ボックス 71">
            <a:extLst>
              <a:ext uri="{FF2B5EF4-FFF2-40B4-BE49-F238E27FC236}">
                <a16:creationId xmlns:a16="http://schemas.microsoft.com/office/drawing/2014/main" id="{DD2F5905-A17A-44D8-A70C-161AFB8959EA}"/>
              </a:ext>
            </a:extLst>
          </p:cNvPr>
          <p:cNvSpPr txBox="1"/>
          <p:nvPr/>
        </p:nvSpPr>
        <p:spPr>
          <a:xfrm>
            <a:off x="4749606" y="3441674"/>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73" name="楕円 72">
            <a:extLst>
              <a:ext uri="{FF2B5EF4-FFF2-40B4-BE49-F238E27FC236}">
                <a16:creationId xmlns:a16="http://schemas.microsoft.com/office/drawing/2014/main" id="{25686189-37DE-4439-B465-E3169B71E141}"/>
              </a:ext>
            </a:extLst>
          </p:cNvPr>
          <p:cNvSpPr/>
          <p:nvPr/>
        </p:nvSpPr>
        <p:spPr>
          <a:xfrm>
            <a:off x="4587086" y="2636492"/>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68A957C5-7420-429F-BA8E-080FC68BD608}"/>
              </a:ext>
            </a:extLst>
          </p:cNvPr>
          <p:cNvCxnSpPr>
            <a:cxnSpLocks/>
            <a:stCxn id="80" idx="3"/>
            <a:endCxn id="69" idx="0"/>
          </p:cNvCxnSpPr>
          <p:nvPr/>
        </p:nvCxnSpPr>
        <p:spPr>
          <a:xfrm flipH="1">
            <a:off x="3445275" y="2335374"/>
            <a:ext cx="841131" cy="1081883"/>
          </a:xfrm>
          <a:prstGeom prst="line">
            <a:avLst/>
          </a:prstGeom>
          <a:ln>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E2158BF-1FE5-40F4-B3A6-749F4A6CDF13}"/>
              </a:ext>
            </a:extLst>
          </p:cNvPr>
          <p:cNvCxnSpPr>
            <a:cxnSpLocks/>
            <a:stCxn id="73" idx="2"/>
            <a:endCxn id="69" idx="0"/>
          </p:cNvCxnSpPr>
          <p:nvPr/>
        </p:nvCxnSpPr>
        <p:spPr>
          <a:xfrm flipH="1">
            <a:off x="3445275" y="2708492"/>
            <a:ext cx="1141811" cy="708765"/>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DCC4B44-1618-4DC6-B647-4292FC278B2E}"/>
              </a:ext>
            </a:extLst>
          </p:cNvPr>
          <p:cNvCxnSpPr>
            <a:cxnSpLocks/>
            <a:stCxn id="81" idx="2"/>
            <a:endCxn id="69" idx="0"/>
          </p:cNvCxnSpPr>
          <p:nvPr/>
        </p:nvCxnSpPr>
        <p:spPr>
          <a:xfrm flipH="1">
            <a:off x="3445275" y="3094338"/>
            <a:ext cx="1226883" cy="322919"/>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0D1853-5118-47C4-9030-C5CD08AE598E}"/>
              </a:ext>
            </a:extLst>
          </p:cNvPr>
          <p:cNvCxnSpPr>
            <a:cxnSpLocks/>
          </p:cNvCxnSpPr>
          <p:nvPr/>
        </p:nvCxnSpPr>
        <p:spPr>
          <a:xfrm flipH="1">
            <a:off x="3456161" y="2243879"/>
            <a:ext cx="0" cy="117337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0124A81-2FDF-43F5-84CD-C430BD9584A9}"/>
                  </a:ext>
                </a:extLst>
              </p:cNvPr>
              <p:cNvSpPr txBox="1"/>
              <p:nvPr/>
            </p:nvSpPr>
            <p:spPr>
              <a:xfrm>
                <a:off x="439201" y="2491281"/>
                <a:ext cx="2109333" cy="65928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kumimoji="1" lang="en-US" altLang="ja-JP" sz="1600" i="1" smtClean="0">
                              <a:latin typeface="Cambria Math" panose="02040503050406030204" pitchFamily="18" charset="0"/>
                            </a:rPr>
                          </m:ctrlPr>
                        </m:sSubSupPr>
                        <m:e>
                          <m:r>
                            <a:rPr kumimoji="1" lang="en-US" altLang="ja-JP" sz="1600" i="1">
                              <a:latin typeface="Cambria Math" panose="02040503050406030204" pitchFamily="18" charset="0"/>
                            </a:rPr>
                            <m:t>𝜃</m:t>
                          </m:r>
                        </m:e>
                        <m:sub>
                          <m:r>
                            <a:rPr kumimoji="1" lang="en-US" altLang="ja-JP" sz="1600" b="1" i="1" smtClean="0">
                              <a:latin typeface="Cambria Math" panose="02040503050406030204" pitchFamily="18" charset="0"/>
                            </a:rPr>
                            <m:t>𝑭</m:t>
                          </m:r>
                        </m:sub>
                        <m:sup>
                          <m:r>
                            <a:rPr kumimoji="1" lang="en-US" altLang="ja-JP" sz="1600" i="1">
                              <a:latin typeface="Cambria Math" panose="02040503050406030204" pitchFamily="18" charset="0"/>
                            </a:rPr>
                            <m:t>𝑖</m:t>
                          </m:r>
                        </m:sup>
                      </m:sSubSup>
                      <m:r>
                        <a:rPr kumimoji="1" lang="en-US" altLang="ja-JP" sz="1600" b="0" i="1" smtClean="0">
                          <a:latin typeface="Cambria Math" panose="02040503050406030204" pitchFamily="18" charset="0"/>
                        </a:rPr>
                        <m:t>=</m:t>
                      </m:r>
                      <m:r>
                        <m:rPr>
                          <m:sty m:val="p"/>
                        </m:rPr>
                        <a:rPr kumimoji="1" lang="en-US" altLang="ja-JP" sz="1600" b="0" i="0" smtClean="0">
                          <a:latin typeface="Cambria Math" panose="02040503050406030204" pitchFamily="18" charset="0"/>
                        </a:rPr>
                        <m:t>arctan</m:t>
                      </m:r>
                      <m:r>
                        <a:rPr kumimoji="1" lang="en-US" altLang="ja-JP" sz="1600" b="0" i="1" smtClean="0">
                          <a:latin typeface="Cambria Math" panose="02040503050406030204" pitchFamily="18" charset="0"/>
                        </a:rPr>
                        <m:t>⁡</m:t>
                      </m:r>
                      <m:d>
                        <m:dPr>
                          <m:ctrlPr>
                            <a:rPr kumimoji="1" lang="en-US" altLang="ja-JP" sz="1600" i="1">
                              <a:latin typeface="Cambria Math" panose="02040503050406030204" pitchFamily="18" charset="0"/>
                            </a:rPr>
                          </m:ctrlPr>
                        </m:dPr>
                        <m:e>
                          <m:f>
                            <m:fPr>
                              <m:ctrlPr>
                                <a:rPr kumimoji="1" lang="en-US" altLang="ja-JP" sz="1600" i="1">
                                  <a:latin typeface="Cambria Math" panose="02040503050406030204" pitchFamily="18" charset="0"/>
                                </a:rPr>
                              </m:ctrlPr>
                            </m:fPr>
                            <m:num>
                              <m:r>
                                <a:rPr kumimoji="1" lang="en-US" altLang="ja-JP" sz="1600" i="1">
                                  <a:latin typeface="Cambria Math" panose="02040503050406030204" pitchFamily="18" charset="0"/>
                                </a:rPr>
                                <m:t>𝑣</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num>
                            <m:den>
                              <m:r>
                                <a:rPr kumimoji="1" lang="en-US" altLang="ja-JP" sz="1600" i="1">
                                  <a:latin typeface="Cambria Math" panose="02040503050406030204" pitchFamily="18" charset="0"/>
                                </a:rPr>
                                <m:t>𝑓</m:t>
                              </m:r>
                              <m:r>
                                <a:rPr kumimoji="1" lang="en-US" altLang="ja-JP" sz="1600" i="1">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i="1">
                                      <a:latin typeface="Cambria Math" panose="02040503050406030204" pitchFamily="18" charset="0"/>
                                    </a:rPr>
                                    <m:t>𝑖</m:t>
                                  </m:r>
                                </m:sup>
                              </m:sSup>
                              <m:r>
                                <a:rPr kumimoji="1" lang="en-US" altLang="ja-JP" sz="1600" i="1">
                                  <a:latin typeface="Cambria Math" panose="02040503050406030204" pitchFamily="18" charset="0"/>
                                </a:rPr>
                                <m:t>)</m:t>
                              </m:r>
                            </m:den>
                          </m:f>
                        </m:e>
                      </m:d>
                    </m:oMath>
                  </m:oMathPara>
                </a14:m>
                <a:endParaRPr kumimoji="1" lang="ja-JP" altLang="en-US" sz="1600" dirty="0"/>
              </a:p>
            </p:txBody>
          </p:sp>
        </mc:Choice>
        <mc:Fallback xmlns="">
          <p:sp>
            <p:nvSpPr>
              <p:cNvPr id="78" name="テキスト ボックス 77">
                <a:extLst>
                  <a:ext uri="{FF2B5EF4-FFF2-40B4-BE49-F238E27FC236}">
                    <a16:creationId xmlns:a16="http://schemas.microsoft.com/office/drawing/2014/main" id="{40124A81-2FDF-43F5-84CD-C430BD9584A9}"/>
                  </a:ext>
                </a:extLst>
              </p:cNvPr>
              <p:cNvSpPr txBox="1">
                <a:spLocks noRot="1" noChangeAspect="1" noMove="1" noResize="1" noEditPoints="1" noAdjustHandles="1" noChangeArrowheads="1" noChangeShapeType="1" noTextEdit="1"/>
              </p:cNvSpPr>
              <p:nvPr/>
            </p:nvSpPr>
            <p:spPr>
              <a:xfrm>
                <a:off x="439201" y="2491281"/>
                <a:ext cx="2109333" cy="659283"/>
              </a:xfrm>
              <a:prstGeom prst="rect">
                <a:avLst/>
              </a:prstGeom>
              <a:blipFill>
                <a:blip r:embed="rId26"/>
                <a:stretch>
                  <a:fillRect/>
                </a:stretch>
              </a:blipFill>
            </p:spPr>
            <p:txBody>
              <a:bodyPr/>
              <a:lstStyle/>
              <a:p>
                <a:r>
                  <a:rPr lang="ja-JP" altLang="en-US">
                    <a:noFill/>
                  </a:rPr>
                  <a:t> </a:t>
                </a:r>
              </a:p>
            </p:txBody>
          </p:sp>
        </mc:Fallback>
      </mc:AlternateContent>
      <p:sp>
        <p:nvSpPr>
          <p:cNvPr id="79" name="楕円 78">
            <a:extLst>
              <a:ext uri="{FF2B5EF4-FFF2-40B4-BE49-F238E27FC236}">
                <a16:creationId xmlns:a16="http://schemas.microsoft.com/office/drawing/2014/main" id="{38F0755B-690F-4EBC-88D0-A73E47A9897C}"/>
              </a:ext>
            </a:extLst>
          </p:cNvPr>
          <p:cNvSpPr/>
          <p:nvPr/>
        </p:nvSpPr>
        <p:spPr>
          <a:xfrm>
            <a:off x="3390089" y="209987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0208BFF-9A42-4FE7-B697-71EE2C17AD07}"/>
              </a:ext>
            </a:extLst>
          </p:cNvPr>
          <p:cNvSpPr/>
          <p:nvPr/>
        </p:nvSpPr>
        <p:spPr>
          <a:xfrm>
            <a:off x="4265318" y="2212462"/>
            <a:ext cx="144000" cy="1440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0271361-030C-421B-9955-0EDD468EADDF}"/>
              </a:ext>
            </a:extLst>
          </p:cNvPr>
          <p:cNvSpPr/>
          <p:nvPr/>
        </p:nvSpPr>
        <p:spPr>
          <a:xfrm>
            <a:off x="4672158" y="3022338"/>
            <a:ext cx="144000" cy="14400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405FCDE8-A713-4D5E-8580-9EDBC31DCDE2}"/>
              </a:ext>
            </a:extLst>
          </p:cNvPr>
          <p:cNvSpPr/>
          <p:nvPr/>
        </p:nvSpPr>
        <p:spPr>
          <a:xfrm>
            <a:off x="4854117" y="3335327"/>
            <a:ext cx="144000" cy="144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部分円 82">
            <a:extLst>
              <a:ext uri="{FF2B5EF4-FFF2-40B4-BE49-F238E27FC236}">
                <a16:creationId xmlns:a16="http://schemas.microsoft.com/office/drawing/2014/main" id="{E11AB598-0D0E-4AF7-B990-02CB634C5A68}"/>
              </a:ext>
            </a:extLst>
          </p:cNvPr>
          <p:cNvSpPr/>
          <p:nvPr/>
        </p:nvSpPr>
        <p:spPr>
          <a:xfrm rot="5400000">
            <a:off x="2596817" y="2514513"/>
            <a:ext cx="1800000" cy="1800000"/>
          </a:xfrm>
          <a:prstGeom prst="pie">
            <a:avLst>
              <a:gd name="adj1" fmla="val 14232307"/>
              <a:gd name="adj2" fmla="val 1621219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4" name="部分円 83">
            <a:extLst>
              <a:ext uri="{FF2B5EF4-FFF2-40B4-BE49-F238E27FC236}">
                <a16:creationId xmlns:a16="http://schemas.microsoft.com/office/drawing/2014/main" id="{5B9465FA-EE44-4D25-A77B-1EDAC644F9D0}"/>
              </a:ext>
            </a:extLst>
          </p:cNvPr>
          <p:cNvSpPr/>
          <p:nvPr/>
        </p:nvSpPr>
        <p:spPr>
          <a:xfrm rot="5400000">
            <a:off x="2652542" y="2605171"/>
            <a:ext cx="1620000" cy="1620000"/>
          </a:xfrm>
          <a:prstGeom prst="pie">
            <a:avLst>
              <a:gd name="adj1" fmla="val 12997709"/>
              <a:gd name="adj2" fmla="val 16158351"/>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部分円 84">
            <a:extLst>
              <a:ext uri="{FF2B5EF4-FFF2-40B4-BE49-F238E27FC236}">
                <a16:creationId xmlns:a16="http://schemas.microsoft.com/office/drawing/2014/main" id="{37C05B1A-5ED6-40E1-976A-D398A37E973A}"/>
              </a:ext>
            </a:extLst>
          </p:cNvPr>
          <p:cNvSpPr/>
          <p:nvPr/>
        </p:nvSpPr>
        <p:spPr>
          <a:xfrm rot="5400000">
            <a:off x="2835858" y="2784513"/>
            <a:ext cx="1260000" cy="1260000"/>
          </a:xfrm>
          <a:prstGeom prst="pie">
            <a:avLst>
              <a:gd name="adj1" fmla="val 10765510"/>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8962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混合整数・有制約大域的最適化アルゴリズムの開発</a:t>
            </a:r>
            <a:endParaRPr lang="en-US" altLang="ja-JP" sz="28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Tree>
    <p:extLst>
      <p:ext uri="{BB962C8B-B14F-4D97-AF65-F5344CB8AC3E}">
        <p14:creationId xmlns:p14="http://schemas.microsoft.com/office/powerpoint/2010/main" val="22823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9841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獲得済の可能解を生かした正規化方法・重み調整が必要だと考えられる。</a:t>
                </a:r>
                <a:endParaRPr lang="en-US" altLang="ja-JP" sz="2800" dirty="0"/>
              </a:p>
              <a:p>
                <a:pPr lvl="1">
                  <a:defRPr/>
                </a:pPr>
                <a:r>
                  <a:rPr lang="ja-JP" altLang="en-US" sz="2400" dirty="0"/>
                  <a:t>元の</a:t>
                </a:r>
                <a14:m>
                  <m:oMath xmlns:m="http://schemas.openxmlformats.org/officeDocument/2006/math">
                    <m:r>
                      <a:rPr lang="en-US" altLang="ja-JP" sz="2400" b="1" i="0"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a14:m>
                <a:r>
                  <a:rPr lang="ja-JP" altLang="en-US" sz="2400" dirty="0"/>
                  <a:t>空間において、パレートフロンティアの目標部位に向かう選択圧を発生させる</a:t>
                </a:r>
                <a:endParaRPr lang="en-US" altLang="ja-JP" sz="24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984182"/>
                <a:ext cx="11509002" cy="587433"/>
              </a:xfrm>
              <a:prstGeom prst="rect">
                <a:avLst/>
              </a:prstGeom>
              <a:blipFill>
                <a:blip r:embed="rId2"/>
                <a:stretch>
                  <a:fillRect l="-953" t="-18557" b="-90722"/>
                </a:stretch>
              </a:blipFill>
            </p:spPr>
            <p:txBody>
              <a:bodyPr/>
              <a:lstStyle/>
              <a:p>
                <a:r>
                  <a:rPr lang="ja-JP" altLang="en-US">
                    <a:noFill/>
                  </a:rPr>
                  <a:t> </a:t>
                </a:r>
              </a:p>
            </p:txBody>
          </p:sp>
        </mc:Fallback>
      </mc:AlternateContent>
      <p:sp>
        <p:nvSpPr>
          <p:cNvPr id="8" name="二等辺三角形 7">
            <a:extLst>
              <a:ext uri="{FF2B5EF4-FFF2-40B4-BE49-F238E27FC236}">
                <a16:creationId xmlns:a16="http://schemas.microsoft.com/office/drawing/2014/main" id="{B0C5283B-F933-426B-BD4D-58A27A3AD2E3}"/>
              </a:ext>
            </a:extLst>
          </p:cNvPr>
          <p:cNvSpPr/>
          <p:nvPr/>
        </p:nvSpPr>
        <p:spPr>
          <a:xfrm rot="5400000">
            <a:off x="5653169" y="3729049"/>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EE27588-DB24-4385-9352-BEF49B9CC977}"/>
              </a:ext>
            </a:extLst>
          </p:cNvPr>
          <p:cNvSpPr txBox="1"/>
          <p:nvPr/>
        </p:nvSpPr>
        <p:spPr>
          <a:xfrm>
            <a:off x="3169557" y="2175147"/>
            <a:ext cx="5583847" cy="400110"/>
          </a:xfrm>
          <a:prstGeom prst="rect">
            <a:avLst/>
          </a:prstGeom>
          <a:noFill/>
        </p:spPr>
        <p:txBody>
          <a:bodyPr wrap="square" rtlCol="0">
            <a:spAutoFit/>
          </a:bodyPr>
          <a:lstStyle/>
          <a:p>
            <a:pPr algn="ctr"/>
            <a:r>
              <a:rPr kumimoji="1" lang="ja-JP" altLang="en-US" sz="2000" dirty="0"/>
              <a:t>正規化による個体群配置・選択圧力の変化</a:t>
            </a:r>
          </a:p>
        </p:txBody>
      </p:sp>
      <p:sp>
        <p:nvSpPr>
          <p:cNvPr id="16" name="テキスト ボックス 15">
            <a:extLst>
              <a:ext uri="{FF2B5EF4-FFF2-40B4-BE49-F238E27FC236}">
                <a16:creationId xmlns:a16="http://schemas.microsoft.com/office/drawing/2014/main" id="{8CFADCE4-DE9B-45F7-820E-5828D177D606}"/>
              </a:ext>
            </a:extLst>
          </p:cNvPr>
          <p:cNvSpPr txBox="1"/>
          <p:nvPr/>
        </p:nvSpPr>
        <p:spPr>
          <a:xfrm>
            <a:off x="571983" y="-20411"/>
            <a:ext cx="738139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　</a:t>
            </a:r>
            <a:r>
              <a:rPr kumimoji="1" lang="en-US" altLang="ja-JP" sz="1600" b="1" dirty="0">
                <a:solidFill>
                  <a:schemeClr val="bg1"/>
                </a:solidFill>
              </a:rPr>
              <a:t>&gt;</a:t>
            </a:r>
            <a:r>
              <a:rPr kumimoji="1" lang="ja-JP" altLang="en-US" sz="1600" b="1" dirty="0">
                <a:solidFill>
                  <a:schemeClr val="bg1"/>
                </a:solidFill>
              </a:rPr>
              <a:t>　正規化</a:t>
            </a:r>
          </a:p>
        </p:txBody>
      </p:sp>
      <p:grpSp>
        <p:nvGrpSpPr>
          <p:cNvPr id="127" name="グループ化 126">
            <a:extLst>
              <a:ext uri="{FF2B5EF4-FFF2-40B4-BE49-F238E27FC236}">
                <a16:creationId xmlns:a16="http://schemas.microsoft.com/office/drawing/2014/main" id="{825C691F-B272-4686-8C41-9C1EA74BF964}"/>
              </a:ext>
            </a:extLst>
          </p:cNvPr>
          <p:cNvGrpSpPr/>
          <p:nvPr/>
        </p:nvGrpSpPr>
        <p:grpSpPr>
          <a:xfrm>
            <a:off x="745144" y="2758623"/>
            <a:ext cx="3836505" cy="3301940"/>
            <a:chOff x="697519" y="2863398"/>
            <a:chExt cx="3836505" cy="3301940"/>
          </a:xfrm>
        </p:grpSpPr>
        <p:pic>
          <p:nvPicPr>
            <p:cNvPr id="17" name="図 16">
              <a:extLst>
                <a:ext uri="{FF2B5EF4-FFF2-40B4-BE49-F238E27FC236}">
                  <a16:creationId xmlns:a16="http://schemas.microsoft.com/office/drawing/2014/main" id="{EA0158FD-F36D-41D1-A2E6-3D6FB7A0D761}"/>
                </a:ext>
              </a:extLst>
            </p:cNvPr>
            <p:cNvPicPr>
              <a:picLocks noChangeAspect="1"/>
            </p:cNvPicPr>
            <p:nvPr/>
          </p:nvPicPr>
          <p:blipFill rotWithShape="1">
            <a:blip r:embed="rId3"/>
            <a:srcRect t="14219" r="47888"/>
            <a:stretch/>
          </p:blipFill>
          <p:spPr>
            <a:xfrm>
              <a:off x="1068763" y="3245362"/>
              <a:ext cx="2839733" cy="29199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E2CC69-4557-409C-B9B6-1A5017853B2E}"/>
                    </a:ext>
                  </a:extLst>
                </p:cNvPr>
                <p:cNvSpPr txBox="1"/>
                <p:nvPr/>
              </p:nvSpPr>
              <p:spPr>
                <a:xfrm>
                  <a:off x="697519" y="2863398"/>
                  <a:ext cx="3836505" cy="369332"/>
                </a:xfrm>
                <a:prstGeom prst="rect">
                  <a:avLst/>
                </a:prstGeom>
                <a:noFill/>
              </p:spPr>
              <p:txBody>
                <a:bodyPr wrap="square" rtlCol="0">
                  <a:spAutoFit/>
                </a:bodyPr>
                <a:lstStyle/>
                <a:p>
                  <a:pPr algn="ctr"/>
                  <a14:m>
                    <m:oMath xmlns:m="http://schemas.openxmlformats.org/officeDocument/2006/math">
                      <m:r>
                        <a:rPr lang="en-US" altLang="ja-JP" b="1" i="0" smtClean="0">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空間</a:t>
                  </a:r>
                </a:p>
              </p:txBody>
            </p:sp>
          </mc:Choice>
          <mc:Fallback xmlns="">
            <p:sp>
              <p:nvSpPr>
                <p:cNvPr id="7" name="テキスト ボックス 6">
                  <a:extLst>
                    <a:ext uri="{FF2B5EF4-FFF2-40B4-BE49-F238E27FC236}">
                      <a16:creationId xmlns:a16="http://schemas.microsoft.com/office/drawing/2014/main" id="{7CE2CC69-4557-409C-B9B6-1A5017853B2E}"/>
                    </a:ext>
                  </a:extLst>
                </p:cNvPr>
                <p:cNvSpPr txBox="1">
                  <a:spLocks noRot="1" noChangeAspect="1" noMove="1" noResize="1" noEditPoints="1" noAdjustHandles="1" noChangeArrowheads="1" noChangeShapeType="1" noTextEdit="1"/>
                </p:cNvSpPr>
                <p:nvPr/>
              </p:nvSpPr>
              <p:spPr>
                <a:xfrm>
                  <a:off x="697519" y="2863398"/>
                  <a:ext cx="3836505"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14A0EEAB-289F-4E6A-A344-73C82308ECED}"/>
                </a:ext>
              </a:extLst>
            </p:cNvPr>
            <p:cNvSpPr/>
            <p:nvPr/>
          </p:nvSpPr>
          <p:spPr>
            <a:xfrm>
              <a:off x="2806909" y="3544861"/>
              <a:ext cx="1297620" cy="158567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78AD76E-C27C-4CB9-98D2-A327308DEC34}"/>
                </a:ext>
              </a:extLst>
            </p:cNvPr>
            <p:cNvSpPr/>
            <p:nvPr/>
          </p:nvSpPr>
          <p:spPr>
            <a:xfrm>
              <a:off x="2760089" y="34698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3F63959-380A-4A93-8EFA-9E941B8FD41E}"/>
                </a:ext>
              </a:extLst>
            </p:cNvPr>
            <p:cNvCxnSpPr>
              <a:cxnSpLocks/>
              <a:stCxn id="28" idx="4"/>
            </p:cNvCxnSpPr>
            <p:nvPr/>
          </p:nvCxnSpPr>
          <p:spPr>
            <a:xfrm flipH="1">
              <a:off x="2785511" y="3613836"/>
              <a:ext cx="46578" cy="191872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984C8DF5-8C14-4D3B-930C-77680690482F}"/>
                </a:ext>
              </a:extLst>
            </p:cNvPr>
            <p:cNvSpPr/>
            <p:nvPr/>
          </p:nvSpPr>
          <p:spPr>
            <a:xfrm>
              <a:off x="3226814" y="366033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40CFD74-5063-44DA-871C-94EF149A770A}"/>
                </a:ext>
              </a:extLst>
            </p:cNvPr>
            <p:cNvSpPr/>
            <p:nvPr/>
          </p:nvSpPr>
          <p:spPr>
            <a:xfrm>
              <a:off x="3569714" y="40699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346A84F-F6C8-4B96-87E9-3DA8B81817D4}"/>
                </a:ext>
              </a:extLst>
            </p:cNvPr>
            <p:cNvSpPr/>
            <p:nvPr/>
          </p:nvSpPr>
          <p:spPr>
            <a:xfrm>
              <a:off x="3812503" y="4517586"/>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BD59C7A-5127-4205-84B0-A798D15FD52A}"/>
                </a:ext>
              </a:extLst>
            </p:cNvPr>
            <p:cNvSpPr/>
            <p:nvPr/>
          </p:nvSpPr>
          <p:spPr>
            <a:xfrm>
              <a:off x="4041103" y="506051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38C12507-A0B0-4AEC-B806-2309ABE39CC1}"/>
                </a:ext>
              </a:extLst>
            </p:cNvPr>
            <p:cNvCxnSpPr>
              <a:cxnSpLocks/>
              <a:stCxn id="44" idx="3"/>
            </p:cNvCxnSpPr>
            <p:nvPr/>
          </p:nvCxnSpPr>
          <p:spPr>
            <a:xfrm flipH="1">
              <a:off x="2667526" y="3783248"/>
              <a:ext cx="580376" cy="165941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2B74527-BC63-4A88-BD7B-1DFCC2953846}"/>
                </a:ext>
              </a:extLst>
            </p:cNvPr>
            <p:cNvCxnSpPr>
              <a:cxnSpLocks/>
              <a:stCxn id="45" idx="3"/>
            </p:cNvCxnSpPr>
            <p:nvPr/>
          </p:nvCxnSpPr>
          <p:spPr>
            <a:xfrm flipH="1">
              <a:off x="2568544" y="4192823"/>
              <a:ext cx="1022258" cy="120787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0D73E56-9781-4DF6-A87D-C7DC0DCBC6B2}"/>
                </a:ext>
              </a:extLst>
            </p:cNvPr>
            <p:cNvCxnSpPr>
              <a:cxnSpLocks/>
              <a:stCxn id="46" idx="3"/>
            </p:cNvCxnSpPr>
            <p:nvPr/>
          </p:nvCxnSpPr>
          <p:spPr>
            <a:xfrm flipH="1">
              <a:off x="2433613" y="4640498"/>
              <a:ext cx="1399978" cy="66905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DB29E5B-1C37-480C-A4A5-2124F4EC2ED6}"/>
                </a:ext>
              </a:extLst>
            </p:cNvPr>
            <p:cNvCxnSpPr>
              <a:cxnSpLocks/>
            </p:cNvCxnSpPr>
            <p:nvPr/>
          </p:nvCxnSpPr>
          <p:spPr>
            <a:xfrm flipH="1">
              <a:off x="2265066" y="5130261"/>
              <a:ext cx="1778033" cy="1290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94EDA40E-C9D9-4DEA-B32F-FFE784E00606}"/>
              </a:ext>
            </a:extLst>
          </p:cNvPr>
          <p:cNvGrpSpPr/>
          <p:nvPr/>
        </p:nvGrpSpPr>
        <p:grpSpPr>
          <a:xfrm>
            <a:off x="6992144" y="2758623"/>
            <a:ext cx="3679518" cy="3184315"/>
            <a:chOff x="845099" y="2901626"/>
            <a:chExt cx="3679518" cy="3184315"/>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BBE6B49-16D3-4E4C-98FF-111859C43315}"/>
                    </a:ext>
                  </a:extLst>
                </p:cNvPr>
                <p:cNvSpPr txBox="1"/>
                <p:nvPr/>
              </p:nvSpPr>
              <p:spPr>
                <a:xfrm>
                  <a:off x="1760492" y="2901626"/>
                  <a:ext cx="2739631" cy="369332"/>
                </a:xfrm>
                <a:prstGeom prst="rect">
                  <a:avLst/>
                </a:prstGeom>
                <a:noFill/>
              </p:spPr>
              <p:txBody>
                <a:bodyPr wrap="square" rtlCol="0">
                  <a:spAutoFit/>
                </a:bodyPr>
                <a:lstStyle/>
                <a:p>
                  <a:pPr algn="ctr"/>
                  <a14:m>
                    <m:oMath xmlns:m="http://schemas.openxmlformats.org/officeDocument/2006/math">
                      <m:r>
                        <a:rPr lang="en-US" altLang="ja-JP" b="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oMath>
                  </a14:m>
                  <a:r>
                    <a:rPr lang="ja-JP" altLang="en-US" dirty="0"/>
                    <a:t>空間</a:t>
                  </a:r>
                </a:p>
              </p:txBody>
            </p:sp>
          </mc:Choice>
          <mc:Fallback xmlns="">
            <p:sp>
              <p:nvSpPr>
                <p:cNvPr id="6" name="テキスト ボックス 5">
                  <a:extLst>
                    <a:ext uri="{FF2B5EF4-FFF2-40B4-BE49-F238E27FC236}">
                      <a16:creationId xmlns:a16="http://schemas.microsoft.com/office/drawing/2014/main" id="{0BBE6B49-16D3-4E4C-98FF-111859C43315}"/>
                    </a:ext>
                  </a:extLst>
                </p:cNvPr>
                <p:cNvSpPr txBox="1">
                  <a:spLocks noRot="1" noChangeAspect="1" noMove="1" noResize="1" noEditPoints="1" noAdjustHandles="1" noChangeArrowheads="1" noChangeShapeType="1" noTextEdit="1"/>
                </p:cNvSpPr>
                <p:nvPr/>
              </p:nvSpPr>
              <p:spPr>
                <a:xfrm>
                  <a:off x="1760492" y="2901626"/>
                  <a:ext cx="2739631"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CF63F1C2-AC1E-45F2-88C9-301FCC78C6FB}"/>
                </a:ext>
              </a:extLst>
            </p:cNvPr>
            <p:cNvCxnSpPr>
              <a:cxnSpLocks/>
            </p:cNvCxnSpPr>
            <p:nvPr/>
          </p:nvCxnSpPr>
          <p:spPr>
            <a:xfrm flipV="1">
              <a:off x="2004617" y="3383747"/>
              <a:ext cx="0" cy="234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B54D191-C93A-4D4E-95BB-847734CC823B}"/>
                </a:ext>
              </a:extLst>
            </p:cNvPr>
            <p:cNvCxnSpPr>
              <a:cxnSpLocks/>
            </p:cNvCxnSpPr>
            <p:nvPr/>
          </p:nvCxnSpPr>
          <p:spPr>
            <a:xfrm>
              <a:off x="2004617" y="5711695"/>
              <a:ext cx="252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CA8E32AB-9CEF-4F31-8C3F-C6E61447A905}"/>
                    </a:ext>
                  </a:extLst>
                </p:cNvPr>
                <p:cNvSpPr txBox="1"/>
                <p:nvPr/>
              </p:nvSpPr>
              <p:spPr>
                <a:xfrm>
                  <a:off x="2653984" y="5747387"/>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𝑓</m:t>
                      </m:r>
                    </m:oMath>
                  </a14:m>
                  <a:endParaRPr kumimoji="1" lang="ja-JP" altLang="en-US" sz="1600" dirty="0"/>
                </a:p>
              </p:txBody>
            </p:sp>
          </mc:Choice>
          <mc:Fallback xmlns="">
            <p:sp>
              <p:nvSpPr>
                <p:cNvPr id="63" name="テキスト ボックス 62">
                  <a:extLst>
                    <a:ext uri="{FF2B5EF4-FFF2-40B4-BE49-F238E27FC236}">
                      <a16:creationId xmlns:a16="http://schemas.microsoft.com/office/drawing/2014/main" id="{CA8E32AB-9CEF-4F31-8C3F-C6E61447A905}"/>
                    </a:ext>
                  </a:extLst>
                </p:cNvPr>
                <p:cNvSpPr txBox="1">
                  <a:spLocks noRot="1" noChangeAspect="1" noMove="1" noResize="1" noEditPoints="1" noAdjustHandles="1" noChangeArrowheads="1" noChangeShapeType="1" noTextEdit="1"/>
                </p:cNvSpPr>
                <p:nvPr/>
              </p:nvSpPr>
              <p:spPr>
                <a:xfrm>
                  <a:off x="2653984" y="5747387"/>
                  <a:ext cx="1110954" cy="338554"/>
                </a:xfrm>
                <a:prstGeom prst="rect">
                  <a:avLst/>
                </a:prstGeom>
                <a:blipFill>
                  <a:blip r:embed="rId6"/>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AEE4A539-76DA-43C1-9A3C-248AE8EDC92B}"/>
                    </a:ext>
                  </a:extLst>
                </p:cNvPr>
                <p:cNvSpPr txBox="1"/>
                <p:nvPr/>
              </p:nvSpPr>
              <p:spPr>
                <a:xfrm>
                  <a:off x="845099" y="4403766"/>
                  <a:ext cx="1110954" cy="338554"/>
                </a:xfrm>
                <a:prstGeom prst="rect">
                  <a:avLst/>
                </a:prstGeom>
                <a:noFill/>
              </p:spPr>
              <p:txBody>
                <a:bodyPr wrap="square" rtlCol="0">
                  <a:spAutoFit/>
                </a:bodyPr>
                <a:lstStyle/>
                <a:p>
                  <a:pPr algn="ctr"/>
                  <a:r>
                    <a:rPr kumimoji="1" lang="en-US" altLang="ja-JP" sz="1600" dirty="0"/>
                    <a:t>scaled </a:t>
                  </a:r>
                  <a14:m>
                    <m:oMath xmlns:m="http://schemas.openxmlformats.org/officeDocument/2006/math">
                      <m:r>
                        <a:rPr lang="en-US" altLang="ja-JP" sz="1600" b="0" i="1" smtClean="0">
                          <a:latin typeface="Cambria Math" panose="02040503050406030204" pitchFamily="18" charset="0"/>
                        </a:rPr>
                        <m:t>𝑣</m:t>
                      </m:r>
                    </m:oMath>
                  </a14:m>
                  <a:endParaRPr kumimoji="1" lang="ja-JP" altLang="en-US" sz="1600" dirty="0"/>
                </a:p>
              </p:txBody>
            </p:sp>
          </mc:Choice>
          <mc:Fallback xmlns="">
            <p:sp>
              <p:nvSpPr>
                <p:cNvPr id="64" name="テキスト ボックス 63">
                  <a:extLst>
                    <a:ext uri="{FF2B5EF4-FFF2-40B4-BE49-F238E27FC236}">
                      <a16:creationId xmlns:a16="http://schemas.microsoft.com/office/drawing/2014/main" id="{AEE4A539-76DA-43C1-9A3C-248AE8EDC92B}"/>
                    </a:ext>
                  </a:extLst>
                </p:cNvPr>
                <p:cNvSpPr txBox="1">
                  <a:spLocks noRot="1" noChangeAspect="1" noMove="1" noResize="1" noEditPoints="1" noAdjustHandles="1" noChangeArrowheads="1" noChangeShapeType="1" noTextEdit="1"/>
                </p:cNvSpPr>
                <p:nvPr/>
              </p:nvSpPr>
              <p:spPr>
                <a:xfrm>
                  <a:off x="845099" y="4403766"/>
                  <a:ext cx="1110954" cy="338554"/>
                </a:xfrm>
                <a:prstGeom prst="rect">
                  <a:avLst/>
                </a:prstGeom>
                <a:blipFill>
                  <a:blip r:embed="rId7"/>
                  <a:stretch>
                    <a:fillRect t="-5455" b="-23636"/>
                  </a:stretch>
                </a:blipFill>
              </p:spPr>
              <p:txBody>
                <a:bodyPr/>
                <a:lstStyle/>
                <a:p>
                  <a:r>
                    <a:rPr lang="ja-JP" altLang="en-US">
                      <a:noFill/>
                    </a:rPr>
                    <a:t> </a:t>
                  </a:r>
                </a:p>
              </p:txBody>
            </p:sp>
          </mc:Fallback>
        </mc:AlternateContent>
        <p:sp>
          <p:nvSpPr>
            <p:cNvPr id="65" name="テキスト ボックス 64">
              <a:extLst>
                <a:ext uri="{FF2B5EF4-FFF2-40B4-BE49-F238E27FC236}">
                  <a16:creationId xmlns:a16="http://schemas.microsoft.com/office/drawing/2014/main" id="{29326D89-D7CB-4A20-A281-0B3CCA02D54C}"/>
                </a:ext>
              </a:extLst>
            </p:cNvPr>
            <p:cNvSpPr txBox="1"/>
            <p:nvPr/>
          </p:nvSpPr>
          <p:spPr>
            <a:xfrm>
              <a:off x="1832768" y="5747387"/>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6" name="テキスト ボックス 65">
              <a:extLst>
                <a:ext uri="{FF2B5EF4-FFF2-40B4-BE49-F238E27FC236}">
                  <a16:creationId xmlns:a16="http://schemas.microsoft.com/office/drawing/2014/main" id="{353A696A-4304-43B3-A5B1-30D3D9ED3BAC}"/>
                </a:ext>
              </a:extLst>
            </p:cNvPr>
            <p:cNvSpPr txBox="1"/>
            <p:nvPr/>
          </p:nvSpPr>
          <p:spPr>
            <a:xfrm>
              <a:off x="1585406" y="5481996"/>
              <a:ext cx="367333" cy="338554"/>
            </a:xfrm>
            <a:prstGeom prst="rect">
              <a:avLst/>
            </a:prstGeom>
            <a:noFill/>
          </p:spPr>
          <p:txBody>
            <a:bodyPr wrap="square" rtlCol="0">
              <a:spAutoFit/>
            </a:bodyPr>
            <a:lstStyle/>
            <a:p>
              <a:pPr algn="ctr"/>
              <a:r>
                <a:rPr kumimoji="1" lang="en-US" altLang="ja-JP" sz="1600" dirty="0"/>
                <a:t>0</a:t>
              </a:r>
              <a:endParaRPr kumimoji="1" lang="ja-JP" altLang="en-US" sz="1600" dirty="0"/>
            </a:p>
          </p:txBody>
        </p:sp>
        <p:sp>
          <p:nvSpPr>
            <p:cNvPr id="67" name="テキスト ボックス 66">
              <a:extLst>
                <a:ext uri="{FF2B5EF4-FFF2-40B4-BE49-F238E27FC236}">
                  <a16:creationId xmlns:a16="http://schemas.microsoft.com/office/drawing/2014/main" id="{46ACCF1E-D3FE-4B13-9CF2-6B5B63B1205E}"/>
                </a:ext>
              </a:extLst>
            </p:cNvPr>
            <p:cNvSpPr txBox="1"/>
            <p:nvPr/>
          </p:nvSpPr>
          <p:spPr>
            <a:xfrm>
              <a:off x="1588720" y="3560565"/>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68" name="テキスト ボックス 67">
              <a:extLst>
                <a:ext uri="{FF2B5EF4-FFF2-40B4-BE49-F238E27FC236}">
                  <a16:creationId xmlns:a16="http://schemas.microsoft.com/office/drawing/2014/main" id="{0C24D8C2-08B5-4E3E-8ACF-F429B7F3C4EC}"/>
                </a:ext>
              </a:extLst>
            </p:cNvPr>
            <p:cNvSpPr txBox="1"/>
            <p:nvPr/>
          </p:nvSpPr>
          <p:spPr>
            <a:xfrm>
              <a:off x="4079011" y="5747387"/>
              <a:ext cx="367333" cy="338554"/>
            </a:xfrm>
            <a:prstGeom prst="rect">
              <a:avLst/>
            </a:prstGeom>
            <a:noFill/>
          </p:spPr>
          <p:txBody>
            <a:bodyPr wrap="square" rtlCol="0">
              <a:spAutoFit/>
            </a:bodyPr>
            <a:lstStyle/>
            <a:p>
              <a:pPr algn="ctr"/>
              <a:r>
                <a:rPr kumimoji="1" lang="en-US" altLang="ja-JP" sz="1600" dirty="0"/>
                <a:t>1</a:t>
              </a:r>
              <a:endParaRPr kumimoji="1" lang="ja-JP" altLang="en-US" sz="1600" dirty="0"/>
            </a:p>
          </p:txBody>
        </p:sp>
        <p:sp>
          <p:nvSpPr>
            <p:cNvPr id="88" name="楕円 87">
              <a:extLst>
                <a:ext uri="{FF2B5EF4-FFF2-40B4-BE49-F238E27FC236}">
                  <a16:creationId xmlns:a16="http://schemas.microsoft.com/office/drawing/2014/main" id="{3BABFDDB-B519-4649-8D8D-B17C3F27E637}"/>
                </a:ext>
              </a:extLst>
            </p:cNvPr>
            <p:cNvSpPr/>
            <p:nvPr/>
          </p:nvSpPr>
          <p:spPr>
            <a:xfrm>
              <a:off x="1915079" y="359252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8CFD4827-C593-47FF-92E0-F607DBC5AB43}"/>
                </a:ext>
              </a:extLst>
            </p:cNvPr>
            <p:cNvSpPr/>
            <p:nvPr/>
          </p:nvSpPr>
          <p:spPr>
            <a:xfrm>
              <a:off x="2777905" y="379950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33AA9B0-FBDB-4ED1-8638-114483CA41C1}"/>
                </a:ext>
              </a:extLst>
            </p:cNvPr>
            <p:cNvSpPr/>
            <p:nvPr/>
          </p:nvSpPr>
          <p:spPr>
            <a:xfrm>
              <a:off x="3474644" y="4205087"/>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F46E11D-22FA-4D61-83B5-97D557652EB0}"/>
                </a:ext>
              </a:extLst>
            </p:cNvPr>
            <p:cNvSpPr/>
            <p:nvPr/>
          </p:nvSpPr>
          <p:spPr>
            <a:xfrm>
              <a:off x="3947208" y="480356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44C30765-FED7-44C4-8A2E-D17E1D1ECE58}"/>
                </a:ext>
              </a:extLst>
            </p:cNvPr>
            <p:cNvSpPr/>
            <p:nvPr/>
          </p:nvSpPr>
          <p:spPr>
            <a:xfrm>
              <a:off x="4190677" y="562256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a:extLst>
                <a:ext uri="{FF2B5EF4-FFF2-40B4-BE49-F238E27FC236}">
                  <a16:creationId xmlns:a16="http://schemas.microsoft.com/office/drawing/2014/main" id="{95452626-D393-4AC0-86C4-DC271A21A9AC}"/>
                </a:ext>
              </a:extLst>
            </p:cNvPr>
            <p:cNvCxnSpPr>
              <a:cxnSpLocks/>
              <a:stCxn id="88" idx="4"/>
            </p:cNvCxnSpPr>
            <p:nvPr/>
          </p:nvCxnSpPr>
          <p:spPr>
            <a:xfrm>
              <a:off x="1987079" y="3736529"/>
              <a:ext cx="0" cy="198301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82DF23D5-EF23-4199-AB8B-65041444C841}"/>
                </a:ext>
              </a:extLst>
            </p:cNvPr>
            <p:cNvCxnSpPr>
              <a:cxnSpLocks/>
              <a:stCxn id="92" idx="2"/>
            </p:cNvCxnSpPr>
            <p:nvPr/>
          </p:nvCxnSpPr>
          <p:spPr>
            <a:xfrm flipH="1">
              <a:off x="1943119" y="5694561"/>
              <a:ext cx="2247558" cy="1559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FC73EEE-3807-455B-8674-C1225837BF5A}"/>
                </a:ext>
              </a:extLst>
            </p:cNvPr>
            <p:cNvCxnSpPr>
              <a:cxnSpLocks/>
              <a:stCxn id="89" idx="3"/>
              <a:endCxn id="65" idx="0"/>
            </p:cNvCxnSpPr>
            <p:nvPr/>
          </p:nvCxnSpPr>
          <p:spPr>
            <a:xfrm flipH="1">
              <a:off x="2016435" y="3922413"/>
              <a:ext cx="782558" cy="182497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5DFC3287-8C6E-476D-8B77-43FA7D7BB622}"/>
                </a:ext>
              </a:extLst>
            </p:cNvPr>
            <p:cNvCxnSpPr>
              <a:cxnSpLocks/>
              <a:stCxn id="90" idx="3"/>
              <a:endCxn id="65" idx="0"/>
            </p:cNvCxnSpPr>
            <p:nvPr/>
          </p:nvCxnSpPr>
          <p:spPr>
            <a:xfrm flipH="1">
              <a:off x="2016435" y="4327999"/>
              <a:ext cx="1479297" cy="141938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C358E643-256F-4FAF-B1DF-F72CF1F172D1}"/>
                </a:ext>
              </a:extLst>
            </p:cNvPr>
            <p:cNvCxnSpPr>
              <a:cxnSpLocks/>
              <a:stCxn id="91" idx="3"/>
              <a:endCxn id="65" idx="0"/>
            </p:cNvCxnSpPr>
            <p:nvPr/>
          </p:nvCxnSpPr>
          <p:spPr>
            <a:xfrm flipH="1">
              <a:off x="2016435" y="4926476"/>
              <a:ext cx="1951861" cy="820911"/>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1" name="二等辺三角形 110">
            <a:extLst>
              <a:ext uri="{FF2B5EF4-FFF2-40B4-BE49-F238E27FC236}">
                <a16:creationId xmlns:a16="http://schemas.microsoft.com/office/drawing/2014/main" id="{CE6E9452-06E5-4211-9AFB-601D1A9DB8EA}"/>
              </a:ext>
            </a:extLst>
          </p:cNvPr>
          <p:cNvSpPr/>
          <p:nvPr/>
        </p:nvSpPr>
        <p:spPr>
          <a:xfrm rot="16200000">
            <a:off x="5624448" y="4685184"/>
            <a:ext cx="485612" cy="53974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a:extLst>
              <a:ext uri="{FF2B5EF4-FFF2-40B4-BE49-F238E27FC236}">
                <a16:creationId xmlns:a16="http://schemas.microsoft.com/office/drawing/2014/main" id="{AD084315-7D57-4C69-B85E-7849EE5096C9}"/>
              </a:ext>
            </a:extLst>
          </p:cNvPr>
          <p:cNvSpPr txBox="1"/>
          <p:nvPr/>
        </p:nvSpPr>
        <p:spPr>
          <a:xfrm>
            <a:off x="4886334" y="3306721"/>
            <a:ext cx="1957104" cy="369332"/>
          </a:xfrm>
          <a:prstGeom prst="rect">
            <a:avLst/>
          </a:prstGeom>
          <a:noFill/>
        </p:spPr>
        <p:txBody>
          <a:bodyPr wrap="square" rtlCol="0">
            <a:spAutoFit/>
          </a:bodyPr>
          <a:lstStyle/>
          <a:p>
            <a:pPr algn="ctr"/>
            <a:r>
              <a:rPr lang="ja-JP" altLang="en-US" b="1" dirty="0"/>
              <a:t>個体群の正規化</a:t>
            </a:r>
            <a:endParaRPr kumimoji="1" lang="ja-JP" altLang="en-US" b="1" dirty="0"/>
          </a:p>
        </p:txBody>
      </p:sp>
      <p:sp>
        <p:nvSpPr>
          <p:cNvPr id="113" name="テキスト ボックス 112">
            <a:extLst>
              <a:ext uri="{FF2B5EF4-FFF2-40B4-BE49-F238E27FC236}">
                <a16:creationId xmlns:a16="http://schemas.microsoft.com/office/drawing/2014/main" id="{DEF539AF-B46C-4ABD-AB3D-90809423B440}"/>
              </a:ext>
            </a:extLst>
          </p:cNvPr>
          <p:cNvSpPr txBox="1"/>
          <p:nvPr/>
        </p:nvSpPr>
        <p:spPr>
          <a:xfrm>
            <a:off x="4968409" y="5250769"/>
            <a:ext cx="1957104" cy="369332"/>
          </a:xfrm>
          <a:prstGeom prst="rect">
            <a:avLst/>
          </a:prstGeom>
          <a:noFill/>
        </p:spPr>
        <p:txBody>
          <a:bodyPr wrap="square" rtlCol="0">
            <a:spAutoFit/>
          </a:bodyPr>
          <a:lstStyle/>
          <a:p>
            <a:pPr algn="ctr"/>
            <a:r>
              <a:rPr lang="ja-JP" altLang="en-US" b="1" dirty="0"/>
              <a:t>選択圧力の影響</a:t>
            </a:r>
            <a:endParaRPr kumimoji="1" lang="ja-JP" altLang="en-US" b="1" dirty="0"/>
          </a:p>
        </p:txBody>
      </p:sp>
    </p:spTree>
    <p:extLst>
      <p:ext uri="{BB962C8B-B14F-4D97-AF65-F5344CB8AC3E}">
        <p14:creationId xmlns:p14="http://schemas.microsoft.com/office/powerpoint/2010/main" val="2234959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これらの二つのアプローチの特徴は、下記のように整理できる。</a:t>
            </a:r>
            <a:endParaRPr lang="en-US" altLang="ja-JP" sz="2800" dirty="0"/>
          </a:p>
          <a:p>
            <a:pPr lvl="1">
              <a:defRPr/>
            </a:pPr>
            <a:r>
              <a:rPr lang="ja-JP" altLang="en-US" sz="2400" dirty="0"/>
              <a:t>可能領域が狭い・非連結の場合でも、良い実行可能解を探索するには、どちらか片方のアプローチでは困難だと思われる</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823871"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endParaRPr kumimoji="1" lang="en-US" altLang="ja-JP" sz="1600" b="1" dirty="0">
              <a:solidFill>
                <a:schemeClr val="bg1"/>
              </a:solidFill>
            </a:endParaRPr>
          </a:p>
        </p:txBody>
      </p:sp>
      <p:sp>
        <p:nvSpPr>
          <p:cNvPr id="12" name="テキスト ボックス 11">
            <a:extLst>
              <a:ext uri="{FF2B5EF4-FFF2-40B4-BE49-F238E27FC236}">
                <a16:creationId xmlns:a16="http://schemas.microsoft.com/office/drawing/2014/main" id="{FB92658D-6346-445A-B584-68D6455B925F}"/>
              </a:ext>
            </a:extLst>
          </p:cNvPr>
          <p:cNvSpPr txBox="1"/>
          <p:nvPr/>
        </p:nvSpPr>
        <p:spPr>
          <a:xfrm>
            <a:off x="7098537" y="3436195"/>
            <a:ext cx="3950462" cy="584775"/>
          </a:xfrm>
          <a:prstGeom prst="rect">
            <a:avLst/>
          </a:prstGeom>
          <a:noFill/>
        </p:spPr>
        <p:txBody>
          <a:bodyPr wrap="square" rtlCol="0">
            <a:spAutoFit/>
          </a:bodyPr>
          <a:lstStyle/>
          <a:p>
            <a:r>
              <a:rPr kumimoji="1" lang="ja-JP" altLang="en-US" sz="1600" b="1" dirty="0">
                <a:solidFill>
                  <a:schemeClr val="accent1"/>
                </a:solidFill>
              </a:rPr>
              <a:t>違反量減少を優先して、優秀な近傍生成を使うと、制約を満たす解を効率良く獲得できた</a:t>
            </a:r>
            <a:endParaRPr kumimoji="1" lang="en-US" altLang="ja-JP" sz="1600" b="1" dirty="0">
              <a:solidFill>
                <a:schemeClr val="accent1"/>
              </a:solidFill>
            </a:endParaRPr>
          </a:p>
        </p:txBody>
      </p:sp>
      <p:sp>
        <p:nvSpPr>
          <p:cNvPr id="13" name="テキスト ボックス 12">
            <a:extLst>
              <a:ext uri="{FF2B5EF4-FFF2-40B4-BE49-F238E27FC236}">
                <a16:creationId xmlns:a16="http://schemas.microsoft.com/office/drawing/2014/main" id="{CF17DD8B-05D2-4F8D-8EAE-47B96C8AFEA5}"/>
              </a:ext>
            </a:extLst>
          </p:cNvPr>
          <p:cNvSpPr txBox="1"/>
          <p:nvPr/>
        </p:nvSpPr>
        <p:spPr>
          <a:xfrm>
            <a:off x="7228398" y="2619345"/>
            <a:ext cx="3679198" cy="369332"/>
          </a:xfrm>
          <a:prstGeom prst="rect">
            <a:avLst/>
          </a:prstGeom>
          <a:noFill/>
        </p:spPr>
        <p:txBody>
          <a:bodyPr wrap="square" rtlCol="0">
            <a:spAutoFit/>
          </a:bodyPr>
          <a:lstStyle/>
          <a:p>
            <a:pPr algn="ctr"/>
            <a:r>
              <a:rPr kumimoji="1" lang="ja-JP" altLang="en-US" dirty="0"/>
              <a:t>適応型</a:t>
            </a:r>
            <a:r>
              <a:rPr kumimoji="1" lang="en-US" altLang="ja-JP" dirty="0"/>
              <a:t>PSO</a:t>
            </a:r>
            <a:r>
              <a:rPr kumimoji="1" lang="ja-JP" altLang="en-US" dirty="0"/>
              <a:t>／</a:t>
            </a:r>
            <a:r>
              <a:rPr kumimoji="1" lang="en-US" altLang="ja-JP" dirty="0"/>
              <a:t>DE</a:t>
            </a:r>
            <a:r>
              <a:rPr kumimoji="1" lang="ja-JP" altLang="en-US" dirty="0"/>
              <a:t>＋</a:t>
            </a:r>
            <a:r>
              <a:rPr kumimoji="1" lang="en-US" altLang="ja-JP" dirty="0"/>
              <a:t>Feasibility Rule</a:t>
            </a:r>
            <a:endParaRPr kumimoji="1" lang="ja-JP" altLang="en-US" dirty="0"/>
          </a:p>
        </p:txBody>
      </p:sp>
      <p:cxnSp>
        <p:nvCxnSpPr>
          <p:cNvPr id="14" name="直線コネクタ 13">
            <a:extLst>
              <a:ext uri="{FF2B5EF4-FFF2-40B4-BE49-F238E27FC236}">
                <a16:creationId xmlns:a16="http://schemas.microsoft.com/office/drawing/2014/main" id="{9508B18C-1FA3-4DF6-BF2E-932AC50D815D}"/>
              </a:ext>
            </a:extLst>
          </p:cNvPr>
          <p:cNvCxnSpPr>
            <a:cxnSpLocks/>
          </p:cNvCxnSpPr>
          <p:nvPr/>
        </p:nvCxnSpPr>
        <p:spPr>
          <a:xfrm flipH="1">
            <a:off x="6697408" y="3065503"/>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2922AE6-4A55-4E11-BD76-60D18168A005}"/>
              </a:ext>
            </a:extLst>
          </p:cNvPr>
          <p:cNvSpPr txBox="1"/>
          <p:nvPr/>
        </p:nvSpPr>
        <p:spPr>
          <a:xfrm>
            <a:off x="3119434" y="2609747"/>
            <a:ext cx="1916299" cy="369332"/>
          </a:xfrm>
          <a:prstGeom prst="rect">
            <a:avLst/>
          </a:prstGeom>
          <a:noFill/>
        </p:spPr>
        <p:txBody>
          <a:bodyPr wrap="square" rtlCol="0">
            <a:spAutoFit/>
          </a:bodyPr>
          <a:lstStyle/>
          <a:p>
            <a:pPr algn="ctr"/>
            <a:r>
              <a:rPr kumimoji="1" lang="en-US" altLang="ja-JP" dirty="0"/>
              <a:t>MOEA/D</a:t>
            </a:r>
            <a:endParaRPr kumimoji="1" lang="ja-JP" altLang="en-US" dirty="0"/>
          </a:p>
        </p:txBody>
      </p:sp>
      <p:cxnSp>
        <p:nvCxnSpPr>
          <p:cNvPr id="16" name="直線コネクタ 15">
            <a:extLst>
              <a:ext uri="{FF2B5EF4-FFF2-40B4-BE49-F238E27FC236}">
                <a16:creationId xmlns:a16="http://schemas.microsoft.com/office/drawing/2014/main" id="{A508CB26-A9FF-4B71-BE27-F60024799CAA}"/>
              </a:ext>
            </a:extLst>
          </p:cNvPr>
          <p:cNvCxnSpPr>
            <a:cxnSpLocks/>
          </p:cNvCxnSpPr>
          <p:nvPr/>
        </p:nvCxnSpPr>
        <p:spPr>
          <a:xfrm flipH="1">
            <a:off x="1932755" y="3065503"/>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78422C4-1F8F-4927-B63E-0AE1E3605FD6}"/>
                  </a:ext>
                </a:extLst>
              </p:cNvPr>
              <p:cNvSpPr txBox="1"/>
              <p:nvPr/>
            </p:nvSpPr>
            <p:spPr>
              <a:xfrm>
                <a:off x="2102353" y="3454893"/>
                <a:ext cx="3950462" cy="584775"/>
              </a:xfrm>
              <a:prstGeom prst="rect">
                <a:avLst/>
              </a:prstGeom>
              <a:noFill/>
            </p:spPr>
            <p:txBody>
              <a:bodyPr wrap="square" rtlCol="0">
                <a:spAutoFit/>
              </a:bodyPr>
              <a:lstStyle/>
              <a:p>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のトレード領域（制約境界付近）での探索は有利</a:t>
                </a:r>
                <a:endParaRPr kumimoji="1" lang="en-US" altLang="ja-JP" sz="1600" b="1"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A78422C4-1F8F-4927-B63E-0AE1E3605FD6}"/>
                  </a:ext>
                </a:extLst>
              </p:cNvPr>
              <p:cNvSpPr txBox="1">
                <a:spLocks noRot="1" noChangeAspect="1" noMove="1" noResize="1" noEditPoints="1" noAdjustHandles="1" noChangeArrowheads="1" noChangeShapeType="1" noTextEdit="1"/>
              </p:cNvSpPr>
              <p:nvPr/>
            </p:nvSpPr>
            <p:spPr>
              <a:xfrm>
                <a:off x="2102353" y="3454893"/>
                <a:ext cx="3950462" cy="584775"/>
              </a:xfrm>
              <a:prstGeom prst="rect">
                <a:avLst/>
              </a:prstGeom>
              <a:blipFill>
                <a:blip r:embed="rId2"/>
                <a:stretch>
                  <a:fillRect l="-926" t="-3125" b="-12500"/>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AB8CE93-55FB-4CD7-865B-250D1546AD7A}"/>
              </a:ext>
            </a:extLst>
          </p:cNvPr>
          <p:cNvSpPr txBox="1"/>
          <p:nvPr/>
        </p:nvSpPr>
        <p:spPr>
          <a:xfrm>
            <a:off x="417651" y="3559305"/>
            <a:ext cx="893963" cy="338554"/>
          </a:xfrm>
          <a:prstGeom prst="rect">
            <a:avLst/>
          </a:prstGeom>
          <a:noFill/>
        </p:spPr>
        <p:txBody>
          <a:bodyPr wrap="square" rtlCol="0">
            <a:spAutoFit/>
          </a:bodyPr>
          <a:lstStyle/>
          <a:p>
            <a:pPr algn="ctr"/>
            <a:r>
              <a:rPr kumimoji="1" lang="ja-JP" altLang="en-US" sz="1600" b="1" dirty="0">
                <a:solidFill>
                  <a:schemeClr val="accent1"/>
                </a:solidFill>
              </a:rPr>
              <a:t>メリット</a:t>
            </a:r>
          </a:p>
        </p:txBody>
      </p:sp>
      <p:sp>
        <p:nvSpPr>
          <p:cNvPr id="20" name="テキスト ボックス 19">
            <a:extLst>
              <a:ext uri="{FF2B5EF4-FFF2-40B4-BE49-F238E27FC236}">
                <a16:creationId xmlns:a16="http://schemas.microsoft.com/office/drawing/2014/main" id="{A5AF8FAB-93A4-4458-AADD-1D18EC18FAEE}"/>
              </a:ext>
            </a:extLst>
          </p:cNvPr>
          <p:cNvSpPr txBox="1"/>
          <p:nvPr/>
        </p:nvSpPr>
        <p:spPr>
          <a:xfrm>
            <a:off x="417652" y="4674181"/>
            <a:ext cx="1020623" cy="338554"/>
          </a:xfrm>
          <a:prstGeom prst="rect">
            <a:avLst/>
          </a:prstGeom>
          <a:noFill/>
        </p:spPr>
        <p:txBody>
          <a:bodyPr wrap="square" rtlCol="0">
            <a:spAutoFit/>
          </a:bodyPr>
          <a:lstStyle/>
          <a:p>
            <a:pPr algn="ctr"/>
            <a:r>
              <a:rPr kumimoji="1" lang="ja-JP" altLang="en-US" sz="1600" b="1" dirty="0">
                <a:solidFill>
                  <a:schemeClr val="accent4"/>
                </a:solidFill>
              </a:rPr>
              <a:t>デメリット</a:t>
            </a:r>
          </a:p>
        </p:txBody>
      </p:sp>
      <p:sp>
        <p:nvSpPr>
          <p:cNvPr id="21" name="テキスト ボックス 20">
            <a:extLst>
              <a:ext uri="{FF2B5EF4-FFF2-40B4-BE49-F238E27FC236}">
                <a16:creationId xmlns:a16="http://schemas.microsoft.com/office/drawing/2014/main" id="{3AC05345-B5B4-4D42-AAFF-6BF3471F63B5}"/>
              </a:ext>
            </a:extLst>
          </p:cNvPr>
          <p:cNvSpPr txBox="1"/>
          <p:nvPr/>
        </p:nvSpPr>
        <p:spPr>
          <a:xfrm>
            <a:off x="2102353" y="4581848"/>
            <a:ext cx="3950462" cy="584775"/>
          </a:xfrm>
          <a:prstGeom prst="rect">
            <a:avLst/>
          </a:prstGeom>
          <a:noFill/>
        </p:spPr>
        <p:txBody>
          <a:bodyPr wrap="square" rtlCol="0">
            <a:spAutoFit/>
          </a:bodyPr>
          <a:lstStyle/>
          <a:p>
            <a:r>
              <a:rPr kumimoji="1" lang="ja-JP" altLang="en-US" sz="1600" b="1" dirty="0">
                <a:solidFill>
                  <a:schemeClr val="accent4"/>
                </a:solidFill>
              </a:rPr>
              <a:t>可能領域が狭い場合は、その領域に到達するまでに時間がかかりやすい</a:t>
            </a:r>
            <a:endParaRPr kumimoji="1" lang="en-US" altLang="ja-JP" sz="1600" b="1" dirty="0">
              <a:solidFill>
                <a:schemeClr val="accent4"/>
              </a:solidFill>
            </a:endParaRPr>
          </a:p>
        </p:txBody>
      </p:sp>
      <p:sp>
        <p:nvSpPr>
          <p:cNvPr id="24" name="テキスト ボックス 23">
            <a:extLst>
              <a:ext uri="{FF2B5EF4-FFF2-40B4-BE49-F238E27FC236}">
                <a16:creationId xmlns:a16="http://schemas.microsoft.com/office/drawing/2014/main" id="{69CB68CB-F733-42CA-B6D0-E77CB64DEA21}"/>
              </a:ext>
            </a:extLst>
          </p:cNvPr>
          <p:cNvSpPr txBox="1"/>
          <p:nvPr/>
        </p:nvSpPr>
        <p:spPr>
          <a:xfrm>
            <a:off x="6809968" y="4581848"/>
            <a:ext cx="4516057" cy="338554"/>
          </a:xfrm>
          <a:prstGeom prst="rect">
            <a:avLst/>
          </a:prstGeom>
          <a:noFill/>
        </p:spPr>
        <p:txBody>
          <a:bodyPr wrap="square" rtlCol="0">
            <a:spAutoFit/>
          </a:bodyPr>
          <a:lstStyle/>
          <a:p>
            <a:r>
              <a:rPr kumimoji="1" lang="ja-JP" altLang="en-US" sz="1600" b="1" dirty="0">
                <a:solidFill>
                  <a:schemeClr val="accent4"/>
                </a:solidFill>
              </a:rPr>
              <a:t>可能解獲得後、局所解で解の改善が停滞しやすい</a:t>
            </a:r>
            <a:endParaRPr kumimoji="1" lang="en-US" altLang="ja-JP" sz="1600" b="1" dirty="0">
              <a:solidFill>
                <a:schemeClr val="accent4"/>
              </a:solidFill>
            </a:endParaRPr>
          </a:p>
        </p:txBody>
      </p:sp>
      <p:sp>
        <p:nvSpPr>
          <p:cNvPr id="25" name="テキスト ボックス 24">
            <a:extLst>
              <a:ext uri="{FF2B5EF4-FFF2-40B4-BE49-F238E27FC236}">
                <a16:creationId xmlns:a16="http://schemas.microsoft.com/office/drawing/2014/main" id="{15B382A9-E4A5-442D-A7D0-AFB12139F625}"/>
              </a:ext>
            </a:extLst>
          </p:cNvPr>
          <p:cNvSpPr txBox="1"/>
          <p:nvPr/>
        </p:nvSpPr>
        <p:spPr>
          <a:xfrm>
            <a:off x="7092766" y="4980638"/>
            <a:ext cx="3950462" cy="584775"/>
          </a:xfrm>
          <a:prstGeom prst="rect">
            <a:avLst/>
          </a:prstGeom>
          <a:noFill/>
        </p:spPr>
        <p:txBody>
          <a:bodyPr wrap="square" rtlCol="0">
            <a:spAutoFit/>
          </a:bodyPr>
          <a:lstStyle/>
          <a:p>
            <a:r>
              <a:rPr kumimoji="1" lang="ja-JP" altLang="en-US" sz="1600" dirty="0"/>
              <a:t>可能解を得た後、微小な制約違反が発生するだけでも、全く更新しないため</a:t>
            </a:r>
            <a:endParaRPr kumimoji="1" lang="en-US" altLang="ja-JP" sz="1600" dirty="0"/>
          </a:p>
        </p:txBody>
      </p:sp>
    </p:spTree>
    <p:extLst>
      <p:ext uri="{BB962C8B-B14F-4D97-AF65-F5344CB8AC3E}">
        <p14:creationId xmlns:p14="http://schemas.microsoft.com/office/powerpoint/2010/main" val="2166155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2.4 </a:t>
            </a:r>
            <a:r>
              <a:rPr kumimoji="1" lang="ja-JP" altLang="en-US" sz="1600" b="1" dirty="0">
                <a:solidFill>
                  <a:schemeClr val="bg1"/>
                </a:solidFill>
              </a:rPr>
              <a:t>アルゴリズム要素検討</a:t>
            </a:r>
          </a:p>
        </p:txBody>
      </p:sp>
      <p:graphicFrame>
        <p:nvGraphicFramePr>
          <p:cNvPr id="7" name="表 6">
            <a:extLst>
              <a:ext uri="{FF2B5EF4-FFF2-40B4-BE49-F238E27FC236}">
                <a16:creationId xmlns:a16="http://schemas.microsoft.com/office/drawing/2014/main" id="{3C45AC32-2CEA-46D7-9CC9-B8A8CE45F71B}"/>
              </a:ext>
            </a:extLst>
          </p:cNvPr>
          <p:cNvGraphicFramePr>
            <a:graphicFrameLocks noGrp="1"/>
          </p:cNvGraphicFramePr>
          <p:nvPr/>
        </p:nvGraphicFramePr>
        <p:xfrm>
          <a:off x="208698" y="780083"/>
          <a:ext cx="11799083" cy="265176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国内会議発表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“Feasibility-based Weighted MOEA/D in Constrained Optimization”,</a:t>
                      </a:r>
                      <a:r>
                        <a:rPr kumimoji="1" lang="ja-JP" altLang="en-US" sz="1600" dirty="0"/>
                        <a:t> </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SS1-1</a:t>
                      </a:r>
                      <a:r>
                        <a:rPr kumimoji="1" lang="ja-JP" altLang="en-US" sz="1600" dirty="0"/>
                        <a:t>（</a:t>
                      </a:r>
                      <a:r>
                        <a:rPr kumimoji="1" lang="en-US" altLang="ja-JP" sz="1600" dirty="0"/>
                        <a:t>2022.8.31</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kumimoji="1" lang="ja-JP" altLang="en-US" sz="1600" b="0" i="0" kern="1200" dirty="0">
                          <a:solidFill>
                            <a:schemeClr val="dk1"/>
                          </a:solidFill>
                          <a:effectLst/>
                          <a:latin typeface="+mn-lt"/>
                          <a:ea typeface="+mn-ea"/>
                          <a:cs typeface="+mn-cs"/>
                        </a:rPr>
                        <a:t>制約条件を目的関数に変換する有制約メタヒューリスティクスの提案</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GS10-2</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MOEA/D</a:t>
                      </a:r>
                      <a:r>
                        <a:rPr kumimoji="1" lang="ja-JP" altLang="en-US" sz="1600" b="0" i="0" kern="1200" dirty="0">
                          <a:solidFill>
                            <a:schemeClr val="dk1"/>
                          </a:solidFill>
                          <a:effectLst/>
                          <a:latin typeface="+mn-lt"/>
                          <a:ea typeface="+mn-ea"/>
                          <a:cs typeface="+mn-cs"/>
                        </a:rPr>
                        <a:t>に基づく制約対処法の検討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GS10-3</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676427"/>
                  </a:ext>
                </a:extLst>
              </a:tr>
              <a:tr h="292464">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佐藤・熊谷・安田・田村・安田：「</a:t>
                      </a:r>
                      <a:r>
                        <a:rPr kumimoji="1" lang="ja-JP" altLang="en-US" sz="1600" b="0" i="0" kern="1200" dirty="0">
                          <a:solidFill>
                            <a:schemeClr val="dk1"/>
                          </a:solidFill>
                          <a:effectLst/>
                          <a:latin typeface="+mn-lt"/>
                          <a:ea typeface="+mn-ea"/>
                          <a:cs typeface="+mn-cs"/>
                        </a:rPr>
                        <a:t>有制約最適化のための</a:t>
                      </a:r>
                      <a:r>
                        <a:rPr kumimoji="1" lang="en-US" altLang="ja-JP" sz="1600" b="0" i="0" kern="1200" dirty="0">
                          <a:solidFill>
                            <a:schemeClr val="dk1"/>
                          </a:solidFill>
                          <a:effectLst/>
                          <a:latin typeface="+mn-lt"/>
                          <a:ea typeface="+mn-ea"/>
                          <a:cs typeface="+mn-cs"/>
                        </a:rPr>
                        <a:t>Differential Evolution</a:t>
                      </a:r>
                      <a:r>
                        <a:rPr kumimoji="1" lang="ja-JP" altLang="en-US" sz="1600" b="0" i="0" kern="1200" dirty="0">
                          <a:solidFill>
                            <a:schemeClr val="dk1"/>
                          </a:solidFill>
                          <a:effectLst/>
                          <a:latin typeface="+mn-lt"/>
                          <a:ea typeface="+mn-ea"/>
                          <a:cs typeface="+mn-cs"/>
                        </a:rPr>
                        <a:t>の基礎検討</a:t>
                      </a:r>
                      <a:r>
                        <a:rPr kumimoji="1" lang="ja-JP" altLang="en-US" sz="1600" dirty="0"/>
                        <a:t>」、</a:t>
                      </a:r>
                      <a:r>
                        <a:rPr kumimoji="1" lang="en-US" altLang="ja-JP" sz="1600" dirty="0"/>
                        <a:t>2022</a:t>
                      </a:r>
                      <a:r>
                        <a:rPr kumimoji="1" lang="ja-JP" altLang="en-US" sz="1600" dirty="0"/>
                        <a:t>年 電気学会 </a:t>
                      </a:r>
                      <a:r>
                        <a:rPr kumimoji="1" lang="en-US" altLang="ja-JP" sz="1600" dirty="0"/>
                        <a:t>C</a:t>
                      </a:r>
                      <a:r>
                        <a:rPr kumimoji="1" lang="ja-JP" altLang="en-US" sz="1600" dirty="0"/>
                        <a:t>部門大会、</a:t>
                      </a:r>
                      <a:r>
                        <a:rPr kumimoji="1" lang="en-US" altLang="ja-JP" sz="1600" dirty="0"/>
                        <a:t>GS10-4</a:t>
                      </a:r>
                      <a:r>
                        <a:rPr kumimoji="1" lang="ja-JP" altLang="en-US" sz="1600" dirty="0"/>
                        <a:t>（</a:t>
                      </a:r>
                      <a:r>
                        <a:rPr kumimoji="1" lang="en-US" altLang="ja-JP" sz="1600" dirty="0"/>
                        <a:t>2022.9.2</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694053"/>
                  </a:ext>
                </a:extLst>
              </a:tr>
            </a:tbl>
          </a:graphicData>
        </a:graphic>
      </p:graphicFrame>
      <p:graphicFrame>
        <p:nvGraphicFramePr>
          <p:cNvPr id="8" name="表 7">
            <a:extLst>
              <a:ext uri="{FF2B5EF4-FFF2-40B4-BE49-F238E27FC236}">
                <a16:creationId xmlns:a16="http://schemas.microsoft.com/office/drawing/2014/main" id="{F20F6907-D781-43EA-8D6B-7062F3A75296}"/>
              </a:ext>
            </a:extLst>
          </p:cNvPr>
          <p:cNvGraphicFramePr>
            <a:graphicFrameLocks noGrp="1"/>
          </p:cNvGraphicFramePr>
          <p:nvPr/>
        </p:nvGraphicFramePr>
        <p:xfrm>
          <a:off x="208698" y="4793512"/>
          <a:ext cx="11799083" cy="1493520"/>
        </p:xfrm>
        <a:graphic>
          <a:graphicData uri="http://schemas.openxmlformats.org/drawingml/2006/table">
            <a:tbl>
              <a:tblPr firstRow="1" bandRow="1">
                <a:tableStyleId>{5C22544A-7EE6-4342-B048-85BDC9FD1C3A}</a:tableStyleId>
              </a:tblPr>
              <a:tblGrid>
                <a:gridCol w="419952">
                  <a:extLst>
                    <a:ext uri="{9D8B030D-6E8A-4147-A177-3AD203B41FA5}">
                      <a16:colId xmlns:a16="http://schemas.microsoft.com/office/drawing/2014/main" val="1557529332"/>
                    </a:ext>
                  </a:extLst>
                </a:gridCol>
                <a:gridCol w="11379131">
                  <a:extLst>
                    <a:ext uri="{9D8B030D-6E8A-4147-A177-3AD203B41FA5}">
                      <a16:colId xmlns:a16="http://schemas.microsoft.com/office/drawing/2014/main" val="1804296625"/>
                    </a:ext>
                  </a:extLst>
                </a:gridCol>
              </a:tblGrid>
              <a:tr h="0">
                <a:tc gridSpan="2">
                  <a:txBody>
                    <a:bodyPr/>
                    <a:lstStyle/>
                    <a:p>
                      <a:pPr algn="ctr"/>
                      <a:r>
                        <a:rPr kumimoji="1" lang="ja-JP" altLang="en-US" sz="1600" dirty="0"/>
                        <a:t>論文投稿</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安田・熊谷・田村・安田：「</a:t>
                      </a:r>
                      <a:r>
                        <a:rPr lang="ja-JP" altLang="en-US" sz="1600" dirty="0"/>
                        <a:t>有制約最適化のための制約条件の目的関数化と適応的重み調整を用いた</a:t>
                      </a:r>
                      <a:r>
                        <a:rPr lang="en-US" altLang="ja-JP" sz="1600" dirty="0"/>
                        <a:t>MOEA/D</a:t>
                      </a:r>
                      <a:r>
                        <a:rPr lang="ja-JP" altLang="en-US" sz="1600" dirty="0"/>
                        <a:t>」、電気学会 </a:t>
                      </a:r>
                      <a:r>
                        <a:rPr lang="en-US" altLang="ja-JP" sz="1600" dirty="0"/>
                        <a:t>C</a:t>
                      </a:r>
                      <a:r>
                        <a:rPr lang="ja-JP" altLang="en-US" sz="1600" dirty="0"/>
                        <a:t>部門誌、</a:t>
                      </a:r>
                      <a:r>
                        <a:rPr lang="en-US" altLang="ja-JP" sz="1600" dirty="0"/>
                        <a:t>Vol.143, No.3, pp. 353-363</a:t>
                      </a:r>
                      <a:r>
                        <a:rPr lang="ja-JP" altLang="en-US" sz="1600" dirty="0"/>
                        <a:t>（</a:t>
                      </a:r>
                      <a:r>
                        <a:rPr lang="en-US" altLang="ja-JP" sz="1600" dirty="0"/>
                        <a:t>2023.3.1</a:t>
                      </a:r>
                      <a:r>
                        <a:rPr lang="ja-JP" altLang="en-US" sz="1600" dirty="0"/>
                        <a:t>）</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0">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a:t>小嶋・安田・熊谷・田村・安田：「</a:t>
                      </a:r>
                      <a:r>
                        <a:rPr lang="ja-JP" altLang="en-US" sz="1600" dirty="0"/>
                        <a:t>問題分割に基づく制約対処法における正規化の検討」、電気学会 </a:t>
                      </a:r>
                      <a:r>
                        <a:rPr lang="en-US" altLang="ja-JP" sz="1600" dirty="0"/>
                        <a:t>C</a:t>
                      </a:r>
                      <a:r>
                        <a:rPr lang="ja-JP" altLang="en-US" sz="1600" dirty="0"/>
                        <a:t>部門誌、</a:t>
                      </a:r>
                      <a:r>
                        <a:rPr lang="en-US" altLang="ja-JP" sz="1600" dirty="0"/>
                        <a:t>Vol.143</a:t>
                      </a:r>
                      <a:r>
                        <a:rPr lang="ja-JP" altLang="en-US" sz="1600" dirty="0"/>
                        <a:t>（</a:t>
                      </a:r>
                      <a:r>
                        <a:rPr lang="en-US" altLang="ja-JP" sz="1600" dirty="0"/>
                        <a:t>2023</a:t>
                      </a:r>
                      <a:r>
                        <a:rPr lang="ja-JP" altLang="en-US" sz="1600" dirty="0"/>
                        <a:t>）</a:t>
                      </a:r>
                      <a:r>
                        <a:rPr lang="en-US" altLang="ja-JP" sz="1600" dirty="0">
                          <a:solidFill>
                            <a:srgbClr val="FF0000"/>
                          </a:solidFill>
                        </a:rPr>
                        <a:t>【4</a:t>
                      </a:r>
                      <a:r>
                        <a:rPr lang="ja-JP" altLang="en-US" sz="1600" dirty="0">
                          <a:solidFill>
                            <a:srgbClr val="FF0000"/>
                          </a:solidFill>
                        </a:rPr>
                        <a:t>月投稿予定</a:t>
                      </a:r>
                      <a:r>
                        <a:rPr lang="en-US" altLang="ja-JP" sz="1600" dirty="0">
                          <a:solidFill>
                            <a:srgbClr val="FF0000"/>
                          </a:solidFill>
                        </a:rPr>
                        <a:t>】</a:t>
                      </a:r>
                      <a:endParaRPr kumimoji="1" lang="ja-JP" altLang="en-US"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048065"/>
                  </a:ext>
                </a:extLst>
              </a:tr>
            </a:tbl>
          </a:graphicData>
        </a:graphic>
      </p:graphicFrame>
      <p:graphicFrame>
        <p:nvGraphicFramePr>
          <p:cNvPr id="9" name="表 8">
            <a:extLst>
              <a:ext uri="{FF2B5EF4-FFF2-40B4-BE49-F238E27FC236}">
                <a16:creationId xmlns:a16="http://schemas.microsoft.com/office/drawing/2014/main" id="{BBCDF99F-1AC2-46D9-AB8D-56A3A80A1566}"/>
              </a:ext>
            </a:extLst>
          </p:cNvPr>
          <p:cNvGraphicFramePr>
            <a:graphicFrameLocks noGrp="1"/>
          </p:cNvGraphicFramePr>
          <p:nvPr/>
        </p:nvGraphicFramePr>
        <p:xfrm>
          <a:off x="208698" y="3488587"/>
          <a:ext cx="11799083" cy="1249680"/>
        </p:xfrm>
        <a:graphic>
          <a:graphicData uri="http://schemas.openxmlformats.org/drawingml/2006/table">
            <a:tbl>
              <a:tblPr firstRow="1" bandRow="1">
                <a:tableStyleId>{5C22544A-7EE6-4342-B048-85BDC9FD1C3A}</a:tableStyleId>
              </a:tblPr>
              <a:tblGrid>
                <a:gridCol w="410427">
                  <a:extLst>
                    <a:ext uri="{9D8B030D-6E8A-4147-A177-3AD203B41FA5}">
                      <a16:colId xmlns:a16="http://schemas.microsoft.com/office/drawing/2014/main" val="1557529332"/>
                    </a:ext>
                  </a:extLst>
                </a:gridCol>
                <a:gridCol w="11388656">
                  <a:extLst>
                    <a:ext uri="{9D8B030D-6E8A-4147-A177-3AD203B41FA5}">
                      <a16:colId xmlns:a16="http://schemas.microsoft.com/office/drawing/2014/main" val="1804296625"/>
                    </a:ext>
                  </a:extLst>
                </a:gridCol>
              </a:tblGrid>
              <a:tr h="169321">
                <a:tc gridSpan="2">
                  <a:txBody>
                    <a:bodyPr/>
                    <a:lstStyle/>
                    <a:p>
                      <a:pPr algn="ctr"/>
                      <a:r>
                        <a:rPr kumimoji="1" lang="ja-JP" altLang="en-US" sz="1600" dirty="0"/>
                        <a:t>国際会議発表</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W. Kumagai, K. Tamura, K. Yasuda: “MOEA/D with Feasibility-based Weight Adjustment for Constrained Optimization”,</a:t>
                      </a:r>
                      <a:r>
                        <a:rPr kumimoji="1" lang="ja-JP" altLang="en-US" sz="1600" dirty="0"/>
                        <a:t> </a:t>
                      </a:r>
                      <a:r>
                        <a:rPr kumimoji="1" lang="en-US" altLang="ja-JP" sz="1600" dirty="0"/>
                        <a:t>IEEE Symposium Series On Computational Intelligence 2022, pp. 1560-1566</a:t>
                      </a:r>
                      <a:r>
                        <a:rPr kumimoji="1" lang="ja-JP" altLang="en-US" sz="1600" dirty="0"/>
                        <a:t>（</a:t>
                      </a:r>
                      <a:r>
                        <a:rPr kumimoji="1" lang="en-US" altLang="ja-JP" sz="1600" dirty="0"/>
                        <a:t>2022.12.4</a:t>
                      </a:r>
                      <a:r>
                        <a:rPr kumimoji="1" lang="ja-JP" alt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600" dirty="0"/>
                        <a:t>Y. Yasuda, H. Kojima, W. Kumagai, K. Tamura, K. Yasuda: “-”,</a:t>
                      </a:r>
                      <a:r>
                        <a:rPr kumimoji="1" lang="ja-JP" altLang="en-US" sz="1600" dirty="0"/>
                        <a:t> </a:t>
                      </a:r>
                      <a:r>
                        <a:rPr kumimoji="1" lang="en-US" altLang="ja-JP" sz="1600" dirty="0"/>
                        <a:t>SICE Annual Conference 2023</a:t>
                      </a:r>
                      <a:r>
                        <a:rPr kumimoji="1" lang="ja-JP" altLang="en-US" sz="1600" dirty="0"/>
                        <a:t>（</a:t>
                      </a:r>
                      <a:r>
                        <a:rPr kumimoji="1" lang="en-US" altLang="ja-JP" sz="1600" dirty="0"/>
                        <a:t>2023</a:t>
                      </a:r>
                      <a:r>
                        <a:rPr kumimoji="1" lang="ja-JP" altLang="en-US" sz="1600" dirty="0"/>
                        <a:t>）</a:t>
                      </a:r>
                      <a:r>
                        <a:rPr kumimoji="1" lang="en-US" altLang="ja-JP" sz="1600" dirty="0">
                          <a:solidFill>
                            <a:srgbClr val="FF0000"/>
                          </a:solidFill>
                        </a:rPr>
                        <a:t>【3</a:t>
                      </a:r>
                      <a:r>
                        <a:rPr kumimoji="1" lang="ja-JP" altLang="en-US" sz="1600" dirty="0">
                          <a:solidFill>
                            <a:srgbClr val="FF0000"/>
                          </a:solidFill>
                        </a:rPr>
                        <a:t>月申込予定</a:t>
                      </a:r>
                      <a:r>
                        <a:rPr kumimoji="1" lang="en-US" altLang="ja-JP" sz="1600" dirty="0">
                          <a:solidFill>
                            <a:srgbClr val="FF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bl>
          </a:graphicData>
        </a:graphic>
      </p:graphicFrame>
    </p:spTree>
    <p:extLst>
      <p:ext uri="{BB962C8B-B14F-4D97-AF65-F5344CB8AC3E}">
        <p14:creationId xmlns:p14="http://schemas.microsoft.com/office/powerpoint/2010/main" val="400121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評価状況（最適化技術）</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nvGraphicFramePr>
        <p:xfrm>
          <a:off x="436967" y="2123831"/>
          <a:ext cx="11344213" cy="3810000"/>
        </p:xfrm>
        <a:graphic>
          <a:graphicData uri="http://schemas.openxmlformats.org/drawingml/2006/table">
            <a:tbl>
              <a:tblPr firstRow="1" bandRow="1">
                <a:tableStyleId>{5C22544A-7EE6-4342-B048-85BDC9FD1C3A}</a:tableStyleId>
              </a:tblPr>
              <a:tblGrid>
                <a:gridCol w="448111">
                  <a:extLst>
                    <a:ext uri="{9D8B030D-6E8A-4147-A177-3AD203B41FA5}">
                      <a16:colId xmlns:a16="http://schemas.microsoft.com/office/drawing/2014/main" val="85338569"/>
                    </a:ext>
                  </a:extLst>
                </a:gridCol>
                <a:gridCol w="1959329">
                  <a:extLst>
                    <a:ext uri="{9D8B030D-6E8A-4147-A177-3AD203B41FA5}">
                      <a16:colId xmlns:a16="http://schemas.microsoft.com/office/drawing/2014/main" val="730934563"/>
                    </a:ext>
                  </a:extLst>
                </a:gridCol>
                <a:gridCol w="1922021">
                  <a:extLst>
                    <a:ext uri="{9D8B030D-6E8A-4147-A177-3AD203B41FA5}">
                      <a16:colId xmlns:a16="http://schemas.microsoft.com/office/drawing/2014/main" val="2556546168"/>
                    </a:ext>
                  </a:extLst>
                </a:gridCol>
                <a:gridCol w="1342822">
                  <a:extLst>
                    <a:ext uri="{9D8B030D-6E8A-4147-A177-3AD203B41FA5}">
                      <a16:colId xmlns:a16="http://schemas.microsoft.com/office/drawing/2014/main" val="422137597"/>
                    </a:ext>
                  </a:extLst>
                </a:gridCol>
                <a:gridCol w="2001078">
                  <a:extLst>
                    <a:ext uri="{9D8B030D-6E8A-4147-A177-3AD203B41FA5}">
                      <a16:colId xmlns:a16="http://schemas.microsoft.com/office/drawing/2014/main" val="1645929428"/>
                    </a:ext>
                  </a:extLst>
                </a:gridCol>
                <a:gridCol w="1683026">
                  <a:extLst>
                    <a:ext uri="{9D8B030D-6E8A-4147-A177-3AD203B41FA5}">
                      <a16:colId xmlns:a16="http://schemas.microsoft.com/office/drawing/2014/main" val="2427704019"/>
                    </a:ext>
                  </a:extLst>
                </a:gridCol>
                <a:gridCol w="1987826">
                  <a:extLst>
                    <a:ext uri="{9D8B030D-6E8A-4147-A177-3AD203B41FA5}">
                      <a16:colId xmlns:a16="http://schemas.microsoft.com/office/drawing/2014/main" val="938337337"/>
                    </a:ext>
                  </a:extLst>
                </a:gridCol>
              </a:tblGrid>
              <a:tr h="206869">
                <a:tc rowSpan="2">
                  <a:txBody>
                    <a:bodyPr/>
                    <a:lstStyle/>
                    <a:p>
                      <a:pPr algn="ctr"/>
                      <a:r>
                        <a:rPr kumimoji="1" lang="en-US" altLang="ja-JP"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問題設定</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dirty="0"/>
                        <a:t>クラス</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問題分割</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kumimoji="1" lang="ja-JP" altLang="en-US" sz="1400" dirty="0"/>
                        <a:t>違反量削減優先</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06869">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計算時間</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400" dirty="0"/>
                        <a:t>探索効率</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17141"/>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（可能解獲得可）</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34353"/>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ベンチマーク問題</a:t>
                      </a:r>
                      <a:endParaRPr kumimoji="1" lang="en-US" altLang="ja-JP"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(100</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07543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スケジューリング問題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（紙パ蒸解工程）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(28</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線形</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線形</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23</a:t>
                      </a:r>
                      <a:r>
                        <a:rPr kumimoji="1" lang="ja-JP" altLang="en-US" sz="14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（可能解得られず）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7</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27447074"/>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データ駆動型問題</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err="1"/>
                        <a:t>AutoEncoder</a:t>
                      </a:r>
                      <a:r>
                        <a:rPr kumimoji="1" lang="ja-JP" alt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連続 </a:t>
                      </a:r>
                      <a:r>
                        <a:rPr kumimoji="1" lang="en-US" altLang="ja-JP" sz="1200" dirty="0"/>
                        <a:t>(3</a:t>
                      </a:r>
                      <a:r>
                        <a:rPr kumimoji="1" lang="ja-JP" altLang="en-US" sz="1200" dirty="0"/>
                        <a:t>次元</a:t>
                      </a:r>
                      <a:r>
                        <a:rPr kumimoji="1"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26</a:t>
                      </a:r>
                      <a:r>
                        <a:rPr kumimoji="1" lang="ja-JP" altLang="en-US" sz="1400" dirty="0"/>
                        <a:t>秒）</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endParaRPr kumimoji="1" lang="en-US" altLang="ja-JP"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（可能解獲得遅い）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1</a:t>
                      </a:r>
                      <a:r>
                        <a:rPr kumimoji="1" lang="ja-JP" altLang="en-US" sz="14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chemeClr val="accent4"/>
                          </a:solidFill>
                        </a:rPr>
                        <a:t>〇</a:t>
                      </a:r>
                      <a:endParaRPr kumimoji="1" lang="en-US" altLang="ja-JP" sz="1600" dirty="0">
                        <a:solidFill>
                          <a:schemeClr val="accent4"/>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（可能解獲得速い）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4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5</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（未実施）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変数 </a:t>
                      </a:r>
                      <a:r>
                        <a:rPr kumimoji="1" lang="en-US" altLang="ja-JP" sz="1200" dirty="0"/>
                        <a:t>0-1</a:t>
                      </a:r>
                      <a:r>
                        <a:rPr kumimoji="1" lang="ja-JP" altLang="en-US" sz="1200" dirty="0"/>
                        <a:t>整数</a:t>
                      </a:r>
                      <a:r>
                        <a:rPr kumimoji="1" lang="en-US" altLang="ja-JP" sz="1200" dirty="0"/>
                        <a:t>&amp;</a:t>
                      </a:r>
                      <a:r>
                        <a:rPr kumimoji="1" lang="ja-JP" altLang="en-US" sz="1200" dirty="0"/>
                        <a:t>連続</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目的関数　凸</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制約関数　非凸</a:t>
                      </a:r>
                      <a:endParaRPr kumimoji="1" lang="en-US" altLang="ja-JP"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bl>
          </a:graphicData>
        </a:graphic>
      </p:graphicFrame>
      <p:sp>
        <p:nvSpPr>
          <p:cNvPr id="8" name="テキスト ボックス 7">
            <a:extLst>
              <a:ext uri="{FF2B5EF4-FFF2-40B4-BE49-F238E27FC236}">
                <a16:creationId xmlns:a16="http://schemas.microsoft.com/office/drawing/2014/main" id="{18417407-90D8-4253-90B2-FF3DCB2339C8}"/>
              </a:ext>
            </a:extLst>
          </p:cNvPr>
          <p:cNvSpPr txBox="1"/>
          <p:nvPr/>
        </p:nvSpPr>
        <p:spPr>
          <a:xfrm>
            <a:off x="4602270" y="5948827"/>
            <a:ext cx="3628692" cy="338554"/>
          </a:xfrm>
          <a:prstGeom prst="rect">
            <a:avLst/>
          </a:prstGeom>
          <a:noFill/>
        </p:spPr>
        <p:txBody>
          <a:bodyPr wrap="square" rtlCol="0">
            <a:spAutoFit/>
          </a:bodyPr>
          <a:lstStyle/>
          <a:p>
            <a:pPr algn="ctr"/>
            <a:r>
              <a:rPr kumimoji="1" lang="en-US" altLang="ja-JP" sz="1600" dirty="0">
                <a:solidFill>
                  <a:schemeClr val="accent4"/>
                </a:solidFill>
              </a:rPr>
              <a:t>GA</a:t>
            </a:r>
            <a:r>
              <a:rPr kumimoji="1" lang="ja-JP" altLang="en-US" sz="1600" dirty="0">
                <a:solidFill>
                  <a:schemeClr val="accent4"/>
                </a:solidFill>
              </a:rPr>
              <a:t>の</a:t>
            </a:r>
            <a:r>
              <a:rPr kumimoji="1" lang="en-US" altLang="ja-JP" sz="1600" dirty="0">
                <a:solidFill>
                  <a:schemeClr val="accent4"/>
                </a:solidFill>
              </a:rPr>
              <a:t>0-1</a:t>
            </a:r>
            <a:r>
              <a:rPr kumimoji="1" lang="ja-JP" altLang="en-US" sz="1600" dirty="0">
                <a:solidFill>
                  <a:schemeClr val="accent4"/>
                </a:solidFill>
              </a:rPr>
              <a:t>整数への拡張は容易</a:t>
            </a:r>
            <a:endParaRPr kumimoji="1" lang="en-US" altLang="ja-JP" sz="1600" b="0" dirty="0">
              <a:solidFill>
                <a:schemeClr val="accent4"/>
              </a:solidFill>
            </a:endParaRPr>
          </a:p>
        </p:txBody>
      </p:sp>
      <p:sp>
        <p:nvSpPr>
          <p:cNvPr id="9" name="テキスト ボックス 8">
            <a:extLst>
              <a:ext uri="{FF2B5EF4-FFF2-40B4-BE49-F238E27FC236}">
                <a16:creationId xmlns:a16="http://schemas.microsoft.com/office/drawing/2014/main" id="{83FC7EE9-EDD1-4AB7-81EE-63991F87E2BD}"/>
              </a:ext>
            </a:extLst>
          </p:cNvPr>
          <p:cNvSpPr txBox="1"/>
          <p:nvPr/>
        </p:nvSpPr>
        <p:spPr>
          <a:xfrm>
            <a:off x="8151450" y="5948827"/>
            <a:ext cx="3628692" cy="338554"/>
          </a:xfrm>
          <a:prstGeom prst="rect">
            <a:avLst/>
          </a:prstGeom>
          <a:noFill/>
        </p:spPr>
        <p:txBody>
          <a:bodyPr wrap="square" rtlCol="0">
            <a:spAutoFit/>
          </a:bodyPr>
          <a:lstStyle/>
          <a:p>
            <a:pPr algn="ctr"/>
            <a:r>
              <a:rPr kumimoji="1" lang="en-US" altLang="ja-JP" sz="1600" dirty="0">
                <a:solidFill>
                  <a:schemeClr val="accent1"/>
                </a:solidFill>
              </a:rPr>
              <a:t>DE/PSO</a:t>
            </a:r>
            <a:r>
              <a:rPr kumimoji="1" lang="ja-JP" altLang="en-US" sz="1600" dirty="0">
                <a:solidFill>
                  <a:schemeClr val="accent1"/>
                </a:solidFill>
              </a:rPr>
              <a:t>の</a:t>
            </a:r>
            <a:r>
              <a:rPr kumimoji="1" lang="en-US" altLang="ja-JP" sz="1600" dirty="0">
                <a:solidFill>
                  <a:schemeClr val="accent1"/>
                </a:solidFill>
              </a:rPr>
              <a:t>0-1</a:t>
            </a:r>
            <a:r>
              <a:rPr kumimoji="1" lang="ja-JP" altLang="en-US" sz="1600" dirty="0">
                <a:solidFill>
                  <a:schemeClr val="accent1"/>
                </a:solidFill>
              </a:rPr>
              <a:t>整数への適用は未発達</a:t>
            </a:r>
            <a:endParaRPr kumimoji="1" lang="en-US" altLang="ja-JP" sz="1600" b="0" dirty="0">
              <a:solidFill>
                <a:schemeClr val="accent1"/>
              </a:solidFill>
            </a:endParaRP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759128"/>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目標クラスは未検証だが、一部の要素</a:t>
            </a:r>
            <a:r>
              <a:rPr lang="ja-JP" altLang="en-US" dirty="0"/>
              <a:t>（スケジューリングやデータ駆動など）</a:t>
            </a:r>
            <a:r>
              <a:rPr lang="ja-JP" altLang="en-US" sz="2800" dirty="0"/>
              <a:t>を含む検証を通じて、違反量優先が有利であることが示されてきた。</a:t>
            </a:r>
            <a:endParaRPr lang="en-US" altLang="ja-JP" sz="2800" dirty="0"/>
          </a:p>
          <a:p>
            <a:pPr>
              <a:defRPr/>
            </a:pPr>
            <a:r>
              <a:rPr lang="ja-JP" altLang="en-US" sz="2800" dirty="0"/>
              <a:t>一方、非凸性に対する性能検証、</a:t>
            </a:r>
            <a:r>
              <a:rPr lang="en-US" altLang="ja-JP" sz="2800" dirty="0"/>
              <a:t>0-1</a:t>
            </a:r>
            <a:r>
              <a:rPr lang="ja-JP" altLang="en-US" sz="2800" dirty="0"/>
              <a:t>整数への拡張などの問題は残っている。</a:t>
            </a:r>
            <a:endParaRPr lang="en-US" altLang="ja-JP" sz="2800" dirty="0"/>
          </a:p>
        </p:txBody>
      </p:sp>
    </p:spTree>
    <p:extLst>
      <p:ext uri="{BB962C8B-B14F-4D97-AF65-F5344CB8AC3E}">
        <p14:creationId xmlns:p14="http://schemas.microsoft.com/office/powerpoint/2010/main" val="8357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非凸性に対する性能検証</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制約違反量削減優先は、非連結な実行可能領域が大きく分離している問題に適用したときに性能が低下した。</a:t>
            </a:r>
            <a:endParaRPr lang="en-US" altLang="ja-JP" sz="2800" dirty="0"/>
          </a:p>
          <a:p>
            <a:pPr>
              <a:defRPr/>
            </a:pPr>
            <a:r>
              <a:rPr lang="ja-JP" altLang="en-US" sz="2800" dirty="0"/>
              <a:t>データ駆動でこんなに遠く離れたケースがあるか？可能領域が密な状態での検証で耐えられるなら十分だという考えもある。</a:t>
            </a:r>
            <a:endParaRPr lang="en-US" altLang="ja-JP" sz="2800" dirty="0"/>
          </a:p>
        </p:txBody>
      </p:sp>
      <p:pic>
        <p:nvPicPr>
          <p:cNvPr id="11" name="図 10" descr="グラフ&#10;&#10;自動的に生成された説明">
            <a:extLst>
              <a:ext uri="{FF2B5EF4-FFF2-40B4-BE49-F238E27FC236}">
                <a16:creationId xmlns:a16="http://schemas.microsoft.com/office/drawing/2014/main" id="{5F6B1FE5-C2F9-4DAD-A79F-203ACBCA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853" y="2586673"/>
            <a:ext cx="4030293" cy="4030293"/>
          </a:xfrm>
          <a:prstGeom prst="rect">
            <a:avLst/>
          </a:prstGeom>
        </p:spPr>
      </p:pic>
      <p:sp>
        <p:nvSpPr>
          <p:cNvPr id="12" name="星: 5 pt 11">
            <a:extLst>
              <a:ext uri="{FF2B5EF4-FFF2-40B4-BE49-F238E27FC236}">
                <a16:creationId xmlns:a16="http://schemas.microsoft.com/office/drawing/2014/main" id="{C91CDFAD-EAEA-42CD-A44D-1471E46EEC82}"/>
              </a:ext>
            </a:extLst>
          </p:cNvPr>
          <p:cNvSpPr/>
          <p:nvPr/>
        </p:nvSpPr>
        <p:spPr>
          <a:xfrm>
            <a:off x="6153149" y="4314153"/>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5F0050-0125-4272-B529-FB3953655F6A}"/>
                  </a:ext>
                </a:extLst>
              </p:cNvPr>
              <p:cNvSpPr txBox="1"/>
              <p:nvPr/>
            </p:nvSpPr>
            <p:spPr>
              <a:xfrm>
                <a:off x="5215533" y="4527972"/>
                <a:ext cx="1090922"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𝑓</m:t>
                    </m:r>
                  </m:oMath>
                </a14:m>
                <a:r>
                  <a:rPr kumimoji="1" lang="ja-JP" altLang="en-US" sz="1600" dirty="0"/>
                  <a:t>の最小解</a:t>
                </a:r>
              </a:p>
            </p:txBody>
          </p:sp>
        </mc:Choice>
        <mc:Fallback xmlns="">
          <p:sp>
            <p:nvSpPr>
              <p:cNvPr id="13" name="テキスト ボックス 12">
                <a:extLst>
                  <a:ext uri="{FF2B5EF4-FFF2-40B4-BE49-F238E27FC236}">
                    <a16:creationId xmlns:a16="http://schemas.microsoft.com/office/drawing/2014/main" id="{4A5F0050-0125-4272-B529-FB3953655F6A}"/>
                  </a:ext>
                </a:extLst>
              </p:cNvPr>
              <p:cNvSpPr txBox="1">
                <a:spLocks noRot="1" noChangeAspect="1" noMove="1" noResize="1" noEditPoints="1" noAdjustHandles="1" noChangeArrowheads="1" noChangeShapeType="1" noTextEdit="1"/>
              </p:cNvSpPr>
              <p:nvPr/>
            </p:nvSpPr>
            <p:spPr>
              <a:xfrm>
                <a:off x="5215533" y="4527972"/>
                <a:ext cx="1090922" cy="338554"/>
              </a:xfrm>
              <a:prstGeom prst="rect">
                <a:avLst/>
              </a:prstGeom>
              <a:blipFill>
                <a:blip r:embed="rId3"/>
                <a:stretch>
                  <a:fillRect t="-5455" r="-1676" b="-23636"/>
                </a:stretch>
              </a:blipFill>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6798EE47-F531-4F76-81F7-BF7E083A3CF4}"/>
              </a:ext>
            </a:extLst>
          </p:cNvPr>
          <p:cNvCxnSpPr>
            <a:cxnSpLocks/>
            <a:stCxn id="12" idx="4"/>
          </p:cNvCxnSpPr>
          <p:nvPr/>
        </p:nvCxnSpPr>
        <p:spPr>
          <a:xfrm flipV="1">
            <a:off x="6343794" y="4133195"/>
            <a:ext cx="196635" cy="25816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星: 5 pt 14">
            <a:extLst>
              <a:ext uri="{FF2B5EF4-FFF2-40B4-BE49-F238E27FC236}">
                <a16:creationId xmlns:a16="http://schemas.microsoft.com/office/drawing/2014/main" id="{E56012B7-F4D5-43FF-A985-D3C03A7C7FBF}"/>
              </a:ext>
            </a:extLst>
          </p:cNvPr>
          <p:cNvSpPr/>
          <p:nvPr/>
        </p:nvSpPr>
        <p:spPr>
          <a:xfrm>
            <a:off x="6481736" y="397125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9F552F2D-7098-40BA-9445-7D1BF8366B48}"/>
              </a:ext>
            </a:extLst>
          </p:cNvPr>
          <p:cNvSpPr txBox="1"/>
          <p:nvPr/>
        </p:nvSpPr>
        <p:spPr>
          <a:xfrm>
            <a:off x="2294763" y="2764730"/>
            <a:ext cx="1915612" cy="338554"/>
          </a:xfrm>
          <a:prstGeom prst="rect">
            <a:avLst/>
          </a:prstGeom>
          <a:noFill/>
        </p:spPr>
        <p:txBody>
          <a:bodyPr wrap="square" rtlCol="0">
            <a:spAutoFit/>
          </a:bodyPr>
          <a:lstStyle/>
          <a:p>
            <a:pPr algn="ctr"/>
            <a:r>
              <a:rPr kumimoji="1" lang="ja-JP" altLang="en-US" sz="1600" dirty="0"/>
              <a:t>非凸制約</a:t>
            </a:r>
            <a:r>
              <a:rPr kumimoji="1" lang="en-US" altLang="ja-JP" sz="1600" dirty="0"/>
              <a:t>(Prob.4)</a:t>
            </a:r>
            <a:endParaRPr kumimoji="1" lang="ja-JP" altLang="en-US" sz="1600" dirty="0"/>
          </a:p>
        </p:txBody>
      </p:sp>
      <p:sp>
        <p:nvSpPr>
          <p:cNvPr id="17" name="テキスト ボックス 16">
            <a:extLst>
              <a:ext uri="{FF2B5EF4-FFF2-40B4-BE49-F238E27FC236}">
                <a16:creationId xmlns:a16="http://schemas.microsoft.com/office/drawing/2014/main" id="{D743ADB8-34EB-4874-B424-5BCE2C45D5B3}"/>
              </a:ext>
            </a:extLst>
          </p:cNvPr>
          <p:cNvSpPr txBox="1"/>
          <p:nvPr/>
        </p:nvSpPr>
        <p:spPr>
          <a:xfrm>
            <a:off x="887896" y="3149771"/>
            <a:ext cx="3455001" cy="338554"/>
          </a:xfrm>
          <a:prstGeom prst="rect">
            <a:avLst/>
          </a:prstGeom>
          <a:noFill/>
        </p:spPr>
        <p:txBody>
          <a:bodyPr wrap="square" rtlCol="0">
            <a:spAutoFit/>
          </a:bodyPr>
          <a:lstStyle/>
          <a:p>
            <a:pPr algn="ctr"/>
            <a:r>
              <a:rPr kumimoji="1" lang="ja-JP" altLang="en-US" sz="1600" dirty="0"/>
              <a:t>（実際右図より半径がもっと小さい）</a:t>
            </a:r>
          </a:p>
        </p:txBody>
      </p:sp>
    </p:spTree>
    <p:extLst>
      <p:ext uri="{BB962C8B-B14F-4D97-AF65-F5344CB8AC3E}">
        <p14:creationId xmlns:p14="http://schemas.microsoft.com/office/powerpoint/2010/main" val="3008978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バイナリ変数への拡張</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4205" y="-19466"/>
            <a:ext cx="4521842"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10" name="テキスト プレースホルダー 2">
            <a:extLst>
              <a:ext uri="{FF2B5EF4-FFF2-40B4-BE49-F238E27FC236}">
                <a16:creationId xmlns:a16="http://schemas.microsoft.com/office/drawing/2014/main" id="{1510B217-F30F-4EC2-8A0A-DF4388F04270}"/>
              </a:ext>
            </a:extLst>
          </p:cNvPr>
          <p:cNvSpPr txBox="1">
            <a:spLocks/>
          </p:cNvSpPr>
          <p:nvPr/>
        </p:nvSpPr>
        <p:spPr>
          <a:xfrm>
            <a:off x="370078" y="882953"/>
            <a:ext cx="11509002"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GA</a:t>
            </a:r>
            <a:r>
              <a:rPr lang="ja-JP" altLang="en-US" sz="2800" dirty="0"/>
              <a:t>では検討済だが、</a:t>
            </a:r>
            <a:r>
              <a:rPr lang="en-US" altLang="ja-JP" sz="2800" dirty="0"/>
              <a:t>PSO</a:t>
            </a:r>
            <a:r>
              <a:rPr lang="ja-JP" altLang="en-US" sz="2800" dirty="0"/>
              <a:t>／</a:t>
            </a:r>
            <a:r>
              <a:rPr lang="en-US" altLang="ja-JP" sz="2800" dirty="0"/>
              <a:t>DE</a:t>
            </a:r>
            <a:r>
              <a:rPr lang="ja-JP" altLang="en-US" sz="2800" dirty="0"/>
              <a:t>モデルでは未検討。</a:t>
            </a:r>
            <a:endParaRPr lang="en-US" altLang="ja-JP" sz="2800" dirty="0"/>
          </a:p>
          <a:p>
            <a:pPr lvl="1">
              <a:defRPr/>
            </a:pPr>
            <a:r>
              <a:rPr lang="ja-JP" altLang="en-US" sz="2400" dirty="0"/>
              <a:t>この部分を追加できれば、アルゴリズムに新規性に出てくる</a:t>
            </a:r>
            <a:endParaRPr lang="en-US" altLang="ja-JP" sz="2400" dirty="0"/>
          </a:p>
        </p:txBody>
      </p:sp>
      <p:pic>
        <p:nvPicPr>
          <p:cNvPr id="4" name="図 3">
            <a:extLst>
              <a:ext uri="{FF2B5EF4-FFF2-40B4-BE49-F238E27FC236}">
                <a16:creationId xmlns:a16="http://schemas.microsoft.com/office/drawing/2014/main" id="{EAEF2B74-080C-4458-AFDC-B221E1EC7F4F}"/>
              </a:ext>
            </a:extLst>
          </p:cNvPr>
          <p:cNvPicPr>
            <a:picLocks noChangeAspect="1"/>
          </p:cNvPicPr>
          <p:nvPr/>
        </p:nvPicPr>
        <p:blipFill>
          <a:blip r:embed="rId2"/>
          <a:stretch>
            <a:fillRect/>
          </a:stretch>
        </p:blipFill>
        <p:spPr>
          <a:xfrm>
            <a:off x="517055" y="2238226"/>
            <a:ext cx="5286573" cy="3964930"/>
          </a:xfrm>
          <a:prstGeom prst="rect">
            <a:avLst/>
          </a:prstGeom>
        </p:spPr>
      </p:pic>
      <p:sp>
        <p:nvSpPr>
          <p:cNvPr id="7" name="テキスト ボックス 6">
            <a:extLst>
              <a:ext uri="{FF2B5EF4-FFF2-40B4-BE49-F238E27FC236}">
                <a16:creationId xmlns:a16="http://schemas.microsoft.com/office/drawing/2014/main" id="{31F1BC6C-AF0E-47C0-8DFC-2EBE76F4C911}"/>
              </a:ext>
            </a:extLst>
          </p:cNvPr>
          <p:cNvSpPr txBox="1"/>
          <p:nvPr/>
        </p:nvSpPr>
        <p:spPr>
          <a:xfrm>
            <a:off x="1389057" y="1868561"/>
            <a:ext cx="3542567" cy="369332"/>
          </a:xfrm>
          <a:prstGeom prst="rect">
            <a:avLst/>
          </a:prstGeom>
          <a:noFill/>
        </p:spPr>
        <p:txBody>
          <a:bodyPr wrap="square" rtlCol="0">
            <a:spAutoFit/>
          </a:bodyPr>
          <a:lstStyle/>
          <a:p>
            <a:pPr algn="ctr"/>
            <a:r>
              <a:rPr kumimoji="1" lang="en-US" altLang="ja-JP" dirty="0"/>
              <a:t>GA</a:t>
            </a:r>
            <a:r>
              <a:rPr kumimoji="1" lang="ja-JP" altLang="en-US" dirty="0"/>
              <a:t>におけるバイナリ変数の対処法</a:t>
            </a:r>
          </a:p>
        </p:txBody>
      </p:sp>
      <p:sp>
        <p:nvSpPr>
          <p:cNvPr id="8" name="テキスト ボックス 7">
            <a:extLst>
              <a:ext uri="{FF2B5EF4-FFF2-40B4-BE49-F238E27FC236}">
                <a16:creationId xmlns:a16="http://schemas.microsoft.com/office/drawing/2014/main" id="{4086120A-BA3D-4E0F-BF95-115D165DEC4A}"/>
              </a:ext>
            </a:extLst>
          </p:cNvPr>
          <p:cNvSpPr txBox="1"/>
          <p:nvPr/>
        </p:nvSpPr>
        <p:spPr>
          <a:xfrm>
            <a:off x="2951434" y="6200358"/>
            <a:ext cx="2989563" cy="338554"/>
          </a:xfrm>
          <a:prstGeom prst="rect">
            <a:avLst/>
          </a:prstGeom>
          <a:noFill/>
        </p:spPr>
        <p:txBody>
          <a:bodyPr wrap="square" rtlCol="0">
            <a:spAutoFit/>
          </a:bodyPr>
          <a:lstStyle/>
          <a:p>
            <a:pPr algn="ctr"/>
            <a:r>
              <a:rPr kumimoji="1" lang="en-US" altLang="ja-JP" sz="1600" dirty="0"/>
              <a:t>FY21</a:t>
            </a:r>
            <a:r>
              <a:rPr kumimoji="1" lang="ja-JP" altLang="en-US" sz="1600" dirty="0"/>
              <a:t>成果報告資料から抜粋</a:t>
            </a:r>
          </a:p>
        </p:txBody>
      </p:sp>
      <p:sp>
        <p:nvSpPr>
          <p:cNvPr id="9" name="テキスト ボックス 8">
            <a:extLst>
              <a:ext uri="{FF2B5EF4-FFF2-40B4-BE49-F238E27FC236}">
                <a16:creationId xmlns:a16="http://schemas.microsoft.com/office/drawing/2014/main" id="{B1AF8790-C71B-4012-ABE2-FED8C28A2BF6}"/>
              </a:ext>
            </a:extLst>
          </p:cNvPr>
          <p:cNvSpPr txBox="1"/>
          <p:nvPr/>
        </p:nvSpPr>
        <p:spPr>
          <a:xfrm>
            <a:off x="7031776" y="1868561"/>
            <a:ext cx="4102949" cy="369332"/>
          </a:xfrm>
          <a:prstGeom prst="rect">
            <a:avLst/>
          </a:prstGeom>
          <a:noFill/>
        </p:spPr>
        <p:txBody>
          <a:bodyPr wrap="square" rtlCol="0">
            <a:spAutoFit/>
          </a:bodyPr>
          <a:lstStyle/>
          <a:p>
            <a:pPr algn="ctr"/>
            <a:r>
              <a:rPr kumimoji="1" lang="en-US" altLang="ja-JP" dirty="0"/>
              <a:t>PSO</a:t>
            </a:r>
            <a:r>
              <a:rPr kumimoji="1" lang="ja-JP" altLang="en-US" dirty="0"/>
              <a:t>／</a:t>
            </a:r>
            <a:r>
              <a:rPr kumimoji="1" lang="en-US" altLang="ja-JP" dirty="0"/>
              <a:t>DE</a:t>
            </a:r>
            <a:r>
              <a:rPr kumimoji="1" lang="ja-JP" altLang="en-US" dirty="0"/>
              <a:t>におけるバイナリ変数の対処法</a:t>
            </a:r>
          </a:p>
        </p:txBody>
      </p:sp>
      <p:sp>
        <p:nvSpPr>
          <p:cNvPr id="11" name="テキスト ボックス 10">
            <a:extLst>
              <a:ext uri="{FF2B5EF4-FFF2-40B4-BE49-F238E27FC236}">
                <a16:creationId xmlns:a16="http://schemas.microsoft.com/office/drawing/2014/main" id="{B7D7461E-FCB5-4747-800A-716631AA4CFB}"/>
              </a:ext>
            </a:extLst>
          </p:cNvPr>
          <p:cNvSpPr txBox="1"/>
          <p:nvPr/>
        </p:nvSpPr>
        <p:spPr>
          <a:xfrm>
            <a:off x="6150441" y="2809354"/>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1. </a:t>
            </a:r>
            <a:r>
              <a:rPr kumimoji="1" lang="ja-JP" altLang="en-US" dirty="0"/>
              <a:t>ペナルティベース</a:t>
            </a:r>
          </a:p>
        </p:txBody>
      </p:sp>
      <p:sp>
        <p:nvSpPr>
          <p:cNvPr id="12" name="テキスト ボックス 11">
            <a:extLst>
              <a:ext uri="{FF2B5EF4-FFF2-40B4-BE49-F238E27FC236}">
                <a16:creationId xmlns:a16="http://schemas.microsoft.com/office/drawing/2014/main" id="{3EB276F5-B566-4972-8D74-350B36DB8E44}"/>
              </a:ext>
            </a:extLst>
          </p:cNvPr>
          <p:cNvSpPr txBox="1"/>
          <p:nvPr/>
        </p:nvSpPr>
        <p:spPr>
          <a:xfrm>
            <a:off x="6150441" y="4016198"/>
            <a:ext cx="4759597" cy="36933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2. </a:t>
            </a:r>
            <a:r>
              <a:rPr kumimoji="1" lang="ja-JP" altLang="en-US" dirty="0"/>
              <a:t>バイナリ変数用の生成</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76DCE93-A548-460C-A123-FB03D6B38A3E}"/>
                  </a:ext>
                </a:extLst>
              </p:cNvPr>
              <p:cNvSpPr txBox="1"/>
              <p:nvPr/>
            </p:nvSpPr>
            <p:spPr>
              <a:xfrm>
                <a:off x="9653316" y="2372121"/>
                <a:ext cx="2166152" cy="34657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kumimoji="1" lang="en-US" altLang="ja-JP" sz="1600" b="1" i="1">
                              <a:latin typeface="Cambria Math" panose="02040503050406030204" pitchFamily="18" charset="0"/>
                            </a:rPr>
                          </m:ctrlPr>
                        </m:sSupPr>
                        <m:e>
                          <m:acc>
                            <m:accPr>
                              <m:chr m:val="̂"/>
                              <m:ctrlPr>
                                <a:rPr kumimoji="1" lang="en-US" altLang="ja-JP" sz="1600" b="1" i="1">
                                  <a:latin typeface="Cambria Math" panose="02040503050406030204" pitchFamily="18" charset="0"/>
                                </a:rPr>
                              </m:ctrlPr>
                            </m:accPr>
                            <m:e>
                              <m:r>
                                <a:rPr kumimoji="1" lang="en-US" altLang="ja-JP" sz="1600" b="1" i="1">
                                  <a:latin typeface="Cambria Math" panose="02040503050406030204" pitchFamily="18" charset="0"/>
                                </a:rPr>
                                <m:t>𝒙</m:t>
                              </m:r>
                            </m:e>
                          </m:acc>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a:latin typeface="Cambria Math" panose="02040503050406030204" pitchFamily="18" charset="0"/>
                            </a:rPr>
                            <m:t>𝒙</m:t>
                          </m:r>
                        </m:e>
                        <m:sup>
                          <m:r>
                            <a:rPr kumimoji="1" lang="en-US" altLang="ja-JP" sz="1600" b="0" i="1" smtClean="0">
                              <a:latin typeface="Cambria Math" panose="02040503050406030204" pitchFamily="18" charset="0"/>
                            </a:rPr>
                            <m:t>𝑖</m:t>
                          </m:r>
                        </m:sup>
                      </m:sSup>
                      <m:r>
                        <a:rPr kumimoji="1" lang="en-US" altLang="ja-JP" sz="1600" b="1" i="1" smtClean="0">
                          <a:latin typeface="Cambria Math" panose="02040503050406030204" pitchFamily="18" charset="0"/>
                        </a:rPr>
                        <m:t>+</m:t>
                      </m:r>
                      <m:r>
                        <a:rPr kumimoji="1" lang="en-US" altLang="ja-JP" sz="1600" b="0" i="1" smtClean="0">
                          <a:latin typeface="Cambria Math" panose="02040503050406030204" pitchFamily="18" charset="0"/>
                        </a:rPr>
                        <m:t>𝐹</m:t>
                      </m:r>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2</m:t>
                          </m:r>
                        </m:sup>
                      </m:sSup>
                      <m:r>
                        <a:rPr kumimoji="1" lang="en-US" altLang="ja-JP" sz="1600" b="1" i="1" smtClean="0">
                          <a:latin typeface="Cambria Math" panose="02040503050406030204" pitchFamily="18" charset="0"/>
                        </a:rPr>
                        <m:t>−</m:t>
                      </m:r>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0" i="1" smtClean="0">
                              <a:latin typeface="Cambria Math" panose="02040503050406030204" pitchFamily="18" charset="0"/>
                            </a:rPr>
                            <m:t>3</m:t>
                          </m:r>
                        </m:sup>
                      </m:sSup>
                      <m:r>
                        <a:rPr kumimoji="1" lang="en-US" altLang="ja-JP" sz="1600" b="1" i="1" smtClean="0">
                          <a:latin typeface="Cambria Math" panose="02040503050406030204" pitchFamily="18" charset="0"/>
                        </a:rPr>
                        <m:t>)</m:t>
                      </m:r>
                    </m:oMath>
                  </m:oMathPara>
                </a14:m>
                <a:endParaRPr kumimoji="1" lang="ja-JP" altLang="en-US" sz="1600" dirty="0"/>
              </a:p>
            </p:txBody>
          </p:sp>
        </mc:Choice>
        <mc:Fallback xmlns="">
          <p:sp>
            <p:nvSpPr>
              <p:cNvPr id="13" name="テキスト ボックス 12">
                <a:extLst>
                  <a:ext uri="{FF2B5EF4-FFF2-40B4-BE49-F238E27FC236}">
                    <a16:creationId xmlns:a16="http://schemas.microsoft.com/office/drawing/2014/main" id="{A76DCE93-A548-460C-A123-FB03D6B38A3E}"/>
                  </a:ext>
                </a:extLst>
              </p:cNvPr>
              <p:cNvSpPr txBox="1">
                <a:spLocks noRot="1" noChangeAspect="1" noMove="1" noResize="1" noEditPoints="1" noAdjustHandles="1" noChangeArrowheads="1" noChangeShapeType="1" noTextEdit="1"/>
              </p:cNvSpPr>
              <p:nvPr/>
            </p:nvSpPr>
            <p:spPr>
              <a:xfrm>
                <a:off x="9653316" y="2372121"/>
                <a:ext cx="2166152" cy="346570"/>
              </a:xfrm>
              <a:prstGeom prst="rect">
                <a:avLst/>
              </a:prstGeom>
              <a:blipFill>
                <a:blip r:embed="rId3"/>
                <a:stretch>
                  <a:fillRect b="-1228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08C42B7A-0077-4CD8-9471-8849CB760FA0}"/>
              </a:ext>
            </a:extLst>
          </p:cNvPr>
          <p:cNvSpPr txBox="1"/>
          <p:nvPr/>
        </p:nvSpPr>
        <p:spPr>
          <a:xfrm>
            <a:off x="6261954" y="2372121"/>
            <a:ext cx="3319069" cy="369332"/>
          </a:xfrm>
          <a:prstGeom prst="rect">
            <a:avLst/>
          </a:prstGeom>
          <a:noFill/>
        </p:spPr>
        <p:txBody>
          <a:bodyPr wrap="square" rtlCol="0">
            <a:spAutoFit/>
          </a:bodyPr>
          <a:lstStyle/>
          <a:p>
            <a:pPr algn="ctr"/>
            <a:r>
              <a:rPr kumimoji="1" lang="ja-JP" altLang="en-US" dirty="0"/>
              <a:t>近傍生成が実数ベクトルの演算</a:t>
            </a:r>
          </a:p>
        </p:txBody>
      </p:sp>
      <p:sp>
        <p:nvSpPr>
          <p:cNvPr id="15" name="テキスト ボックス 14">
            <a:extLst>
              <a:ext uri="{FF2B5EF4-FFF2-40B4-BE49-F238E27FC236}">
                <a16:creationId xmlns:a16="http://schemas.microsoft.com/office/drawing/2014/main" id="{CFC0BABC-2645-4A8A-BD72-A2E4476328A8}"/>
              </a:ext>
            </a:extLst>
          </p:cNvPr>
          <p:cNvSpPr txBox="1"/>
          <p:nvPr/>
        </p:nvSpPr>
        <p:spPr>
          <a:xfrm>
            <a:off x="6503138" y="3259816"/>
            <a:ext cx="5160224" cy="646331"/>
          </a:xfrm>
          <a:prstGeom prst="rect">
            <a:avLst/>
          </a:prstGeom>
          <a:noFill/>
        </p:spPr>
        <p:txBody>
          <a:bodyPr wrap="square" rtlCol="0">
            <a:spAutoFit/>
          </a:bodyPr>
          <a:lstStyle/>
          <a:p>
            <a:r>
              <a:rPr kumimoji="1" lang="ja-JP" altLang="en-US" dirty="0"/>
              <a:t>離散変数固有のペナルティを生成（多峰性）</a:t>
            </a:r>
            <a:endParaRPr kumimoji="1" lang="en-US" altLang="ja-JP" dirty="0"/>
          </a:p>
          <a:p>
            <a:r>
              <a:rPr kumimoji="1" lang="ja-JP" altLang="en-US" dirty="0"/>
              <a:t>⇒違反量を</a:t>
            </a:r>
            <a:r>
              <a:rPr kumimoji="1" lang="en-US" altLang="ja-JP" dirty="0"/>
              <a:t>0</a:t>
            </a:r>
            <a:r>
              <a:rPr kumimoji="1" lang="ja-JP" altLang="en-US" dirty="0"/>
              <a:t>にするのが困難、制約数が増えやすい</a:t>
            </a:r>
          </a:p>
        </p:txBody>
      </p:sp>
      <p:sp>
        <p:nvSpPr>
          <p:cNvPr id="16" name="テキスト ボックス 15">
            <a:extLst>
              <a:ext uri="{FF2B5EF4-FFF2-40B4-BE49-F238E27FC236}">
                <a16:creationId xmlns:a16="http://schemas.microsoft.com/office/drawing/2014/main" id="{93617AB3-E066-4153-8286-B98394A7F8B0}"/>
              </a:ext>
            </a:extLst>
          </p:cNvPr>
          <p:cNvSpPr txBox="1"/>
          <p:nvPr/>
        </p:nvSpPr>
        <p:spPr>
          <a:xfrm>
            <a:off x="6503138" y="4385530"/>
            <a:ext cx="5160224" cy="923330"/>
          </a:xfrm>
          <a:prstGeom prst="rect">
            <a:avLst/>
          </a:prstGeom>
          <a:noFill/>
        </p:spPr>
        <p:txBody>
          <a:bodyPr wrap="square" rtlCol="0">
            <a:spAutoFit/>
          </a:bodyPr>
          <a:lstStyle/>
          <a:p>
            <a:r>
              <a:rPr kumimoji="1" lang="ja-JP" altLang="en-US" dirty="0"/>
              <a:t>①実数緩和状態で計算した後、近傍の離散点に近似</a:t>
            </a:r>
            <a:endParaRPr kumimoji="1" lang="en-US" altLang="ja-JP" dirty="0"/>
          </a:p>
          <a:p>
            <a:r>
              <a:rPr kumimoji="1" lang="ja-JP" altLang="en-US" dirty="0"/>
              <a:t>⇒生成した後に強制移動なので、制約違反解に戻る可能性がある</a:t>
            </a:r>
          </a:p>
        </p:txBody>
      </p:sp>
      <p:sp>
        <p:nvSpPr>
          <p:cNvPr id="17" name="テキスト ボックス 16">
            <a:extLst>
              <a:ext uri="{FF2B5EF4-FFF2-40B4-BE49-F238E27FC236}">
                <a16:creationId xmlns:a16="http://schemas.microsoft.com/office/drawing/2014/main" id="{3AA79492-2115-43A9-9E41-203E0129007E}"/>
              </a:ext>
            </a:extLst>
          </p:cNvPr>
          <p:cNvSpPr txBox="1"/>
          <p:nvPr/>
        </p:nvSpPr>
        <p:spPr>
          <a:xfrm>
            <a:off x="6503138" y="5389990"/>
            <a:ext cx="5160224" cy="646331"/>
          </a:xfrm>
          <a:prstGeom prst="rect">
            <a:avLst/>
          </a:prstGeom>
          <a:noFill/>
        </p:spPr>
        <p:txBody>
          <a:bodyPr wrap="square" rtlCol="0">
            <a:spAutoFit/>
          </a:bodyPr>
          <a:lstStyle/>
          <a:p>
            <a:r>
              <a:rPr kumimoji="1" lang="ja-JP" altLang="en-US" dirty="0"/>
              <a:t>②実数／バイナリ変数に分離し、バイナリ専用の更新</a:t>
            </a:r>
            <a:endParaRPr kumimoji="1" lang="en-US" altLang="ja-JP" dirty="0"/>
          </a:p>
          <a:p>
            <a:r>
              <a:rPr kumimoji="1" lang="ja-JP" altLang="en-US" dirty="0"/>
              <a:t>⇒</a:t>
            </a:r>
            <a:r>
              <a:rPr kumimoji="1" lang="ja-JP" altLang="en-US" dirty="0">
                <a:solidFill>
                  <a:schemeClr val="accent4"/>
                </a:solidFill>
              </a:rPr>
              <a:t>論理和・積を使った式を検討する</a:t>
            </a:r>
          </a:p>
        </p:txBody>
      </p:sp>
    </p:spTree>
    <p:extLst>
      <p:ext uri="{BB962C8B-B14F-4D97-AF65-F5344CB8AC3E}">
        <p14:creationId xmlns:p14="http://schemas.microsoft.com/office/powerpoint/2010/main" val="110972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対象問題の性質と課題の対応関係</a:t>
            </a:r>
            <a:endParaRPr lang="en-US"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061871"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　</a:t>
            </a:r>
            <a:endParaRPr kumimoji="1" lang="en-US" altLang="ja-JP" sz="1600" b="1" dirty="0">
              <a:solidFill>
                <a:schemeClr val="bg1"/>
              </a:solidFill>
            </a:endParaRPr>
          </a:p>
        </p:txBody>
      </p:sp>
      <p:graphicFrame>
        <p:nvGraphicFramePr>
          <p:cNvPr id="22" name="表 21">
            <a:extLst>
              <a:ext uri="{FF2B5EF4-FFF2-40B4-BE49-F238E27FC236}">
                <a16:creationId xmlns:a16="http://schemas.microsoft.com/office/drawing/2014/main" id="{9005C04A-3A27-4619-A6B2-065EC3F3662D}"/>
              </a:ext>
            </a:extLst>
          </p:cNvPr>
          <p:cNvGraphicFramePr>
            <a:graphicFrameLocks noGrp="1"/>
          </p:cNvGraphicFramePr>
          <p:nvPr/>
        </p:nvGraphicFramePr>
        <p:xfrm>
          <a:off x="324909" y="1522676"/>
          <a:ext cx="11400124" cy="370840"/>
        </p:xfrm>
        <a:graphic>
          <a:graphicData uri="http://schemas.openxmlformats.org/drawingml/2006/table">
            <a:tbl>
              <a:tblPr firstRow="1" bandRow="1">
                <a:tableStyleId>{5C22544A-7EE6-4342-B048-85BDC9FD1C3A}</a:tableStyleId>
              </a:tblPr>
              <a:tblGrid>
                <a:gridCol w="3161241">
                  <a:extLst>
                    <a:ext uri="{9D8B030D-6E8A-4147-A177-3AD203B41FA5}">
                      <a16:colId xmlns:a16="http://schemas.microsoft.com/office/drawing/2014/main" val="12712099"/>
                    </a:ext>
                  </a:extLst>
                </a:gridCol>
                <a:gridCol w="4673620">
                  <a:extLst>
                    <a:ext uri="{9D8B030D-6E8A-4147-A177-3AD203B41FA5}">
                      <a16:colId xmlns:a16="http://schemas.microsoft.com/office/drawing/2014/main" val="1864188297"/>
                    </a:ext>
                  </a:extLst>
                </a:gridCol>
                <a:gridCol w="3565263">
                  <a:extLst>
                    <a:ext uri="{9D8B030D-6E8A-4147-A177-3AD203B41FA5}">
                      <a16:colId xmlns:a16="http://schemas.microsoft.com/office/drawing/2014/main" val="273772138"/>
                    </a:ext>
                  </a:extLst>
                </a:gridCol>
              </a:tblGrid>
              <a:tr h="370840">
                <a:tc>
                  <a:txBody>
                    <a:bodyPr/>
                    <a:lstStyle/>
                    <a:p>
                      <a:pPr algn="ctr"/>
                      <a:r>
                        <a:rPr kumimoji="1" lang="ja-JP" altLang="en-US" dirty="0"/>
                        <a:t>複雑な条件</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dirty="0"/>
                        <a:t>問題を生じさせる要因</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800" dirty="0"/>
                        <a:t>表面的に発生する問題</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bl>
          </a:graphicData>
        </a:graphic>
      </p:graphicFrame>
      <p:sp>
        <p:nvSpPr>
          <p:cNvPr id="23" name="正方形/長方形 22">
            <a:extLst>
              <a:ext uri="{FF2B5EF4-FFF2-40B4-BE49-F238E27FC236}">
                <a16:creationId xmlns:a16="http://schemas.microsoft.com/office/drawing/2014/main" id="{5819AF7F-80B6-4A9A-B0CB-74D2CFDE5CE1}"/>
              </a:ext>
            </a:extLst>
          </p:cNvPr>
          <p:cNvSpPr/>
          <p:nvPr/>
        </p:nvSpPr>
        <p:spPr>
          <a:xfrm>
            <a:off x="1202040" y="3013319"/>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非連結性</a:t>
            </a:r>
            <a:endParaRPr kumimoji="1" lang="ja-JP" altLang="en-US" dirty="0"/>
          </a:p>
        </p:txBody>
      </p:sp>
      <p:sp>
        <p:nvSpPr>
          <p:cNvPr id="26" name="正方形/長方形 25">
            <a:extLst>
              <a:ext uri="{FF2B5EF4-FFF2-40B4-BE49-F238E27FC236}">
                <a16:creationId xmlns:a16="http://schemas.microsoft.com/office/drawing/2014/main" id="{30B05D03-9762-41AA-90B7-9F3C6069DB38}"/>
              </a:ext>
            </a:extLst>
          </p:cNvPr>
          <p:cNvSpPr/>
          <p:nvPr/>
        </p:nvSpPr>
        <p:spPr>
          <a:xfrm>
            <a:off x="1202040" y="3891661"/>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高次元</a:t>
            </a:r>
            <a:endParaRPr kumimoji="1" lang="ja-JP" altLang="en-US" dirty="0"/>
          </a:p>
        </p:txBody>
      </p:sp>
      <p:sp>
        <p:nvSpPr>
          <p:cNvPr id="27" name="正方形/長方形 26">
            <a:extLst>
              <a:ext uri="{FF2B5EF4-FFF2-40B4-BE49-F238E27FC236}">
                <a16:creationId xmlns:a16="http://schemas.microsoft.com/office/drawing/2014/main" id="{B9432440-4B1E-434A-99F5-2F7FA4FEC2C7}"/>
              </a:ext>
            </a:extLst>
          </p:cNvPr>
          <p:cNvSpPr/>
          <p:nvPr/>
        </p:nvSpPr>
        <p:spPr>
          <a:xfrm>
            <a:off x="1202040" y="5432569"/>
            <a:ext cx="1375764" cy="33315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混合整数</a:t>
            </a:r>
            <a:endParaRPr kumimoji="1" lang="ja-JP" altLang="en-US" dirty="0"/>
          </a:p>
        </p:txBody>
      </p:sp>
      <p:sp>
        <p:nvSpPr>
          <p:cNvPr id="28" name="正方形/長方形 27">
            <a:extLst>
              <a:ext uri="{FF2B5EF4-FFF2-40B4-BE49-F238E27FC236}">
                <a16:creationId xmlns:a16="http://schemas.microsoft.com/office/drawing/2014/main" id="{B5B9DBCE-1465-4BC9-B672-D01BF082BE0A}"/>
              </a:ext>
            </a:extLst>
          </p:cNvPr>
          <p:cNvSpPr/>
          <p:nvPr/>
        </p:nvSpPr>
        <p:spPr>
          <a:xfrm>
            <a:off x="1202040" y="4701785"/>
            <a:ext cx="1375764"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多数制約</a:t>
            </a:r>
            <a:endParaRPr kumimoji="1" lang="ja-JP" altLang="en-US" dirty="0"/>
          </a:p>
        </p:txBody>
      </p:sp>
      <p:sp>
        <p:nvSpPr>
          <p:cNvPr id="29" name="正方形/長方形 28">
            <a:extLst>
              <a:ext uri="{FF2B5EF4-FFF2-40B4-BE49-F238E27FC236}">
                <a16:creationId xmlns:a16="http://schemas.microsoft.com/office/drawing/2014/main" id="{028A0776-58D3-42EB-8B82-A574EFC60D94}"/>
              </a:ext>
            </a:extLst>
          </p:cNvPr>
          <p:cNvSpPr/>
          <p:nvPr/>
        </p:nvSpPr>
        <p:spPr>
          <a:xfrm>
            <a:off x="4420852" y="3503660"/>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制約起因の局所解発生</a:t>
            </a:r>
          </a:p>
        </p:txBody>
      </p:sp>
      <p:sp>
        <p:nvSpPr>
          <p:cNvPr id="30" name="正方形/長方形 29">
            <a:extLst>
              <a:ext uri="{FF2B5EF4-FFF2-40B4-BE49-F238E27FC236}">
                <a16:creationId xmlns:a16="http://schemas.microsoft.com/office/drawing/2014/main" id="{931CEDD8-029C-4C22-B3D8-257174A050A4}"/>
              </a:ext>
            </a:extLst>
          </p:cNvPr>
          <p:cNvSpPr/>
          <p:nvPr/>
        </p:nvSpPr>
        <p:spPr>
          <a:xfrm>
            <a:off x="4420850" y="4644136"/>
            <a:ext cx="2864929"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実行可能領域が狭い</a:t>
            </a:r>
          </a:p>
        </p:txBody>
      </p:sp>
      <p:sp>
        <p:nvSpPr>
          <p:cNvPr id="32" name="テキスト ボックス 31">
            <a:extLst>
              <a:ext uri="{FF2B5EF4-FFF2-40B4-BE49-F238E27FC236}">
                <a16:creationId xmlns:a16="http://schemas.microsoft.com/office/drawing/2014/main" id="{C9BA0BE4-C6E9-4A4B-BBC8-E26D25B0331F}"/>
              </a:ext>
            </a:extLst>
          </p:cNvPr>
          <p:cNvSpPr txBox="1"/>
          <p:nvPr/>
        </p:nvSpPr>
        <p:spPr>
          <a:xfrm>
            <a:off x="747534" y="5775271"/>
            <a:ext cx="2334304" cy="307777"/>
          </a:xfrm>
          <a:prstGeom prst="rect">
            <a:avLst/>
          </a:prstGeom>
          <a:noFill/>
        </p:spPr>
        <p:txBody>
          <a:bodyPr wrap="square" rtlCol="0">
            <a:spAutoFit/>
          </a:bodyPr>
          <a:lstStyle/>
          <a:p>
            <a:r>
              <a:rPr kumimoji="1" lang="ja-JP" altLang="en-US" sz="1400" dirty="0"/>
              <a:t>⇒離散部を特別に扱えば良い</a:t>
            </a:r>
          </a:p>
        </p:txBody>
      </p:sp>
      <p:sp>
        <p:nvSpPr>
          <p:cNvPr id="34" name="正方形/長方形 33">
            <a:extLst>
              <a:ext uri="{FF2B5EF4-FFF2-40B4-BE49-F238E27FC236}">
                <a16:creationId xmlns:a16="http://schemas.microsoft.com/office/drawing/2014/main" id="{225F3B45-C1AE-4FF7-BA0D-E851DB4D7BD3}"/>
              </a:ext>
            </a:extLst>
          </p:cNvPr>
          <p:cNvSpPr/>
          <p:nvPr/>
        </p:nvSpPr>
        <p:spPr>
          <a:xfrm>
            <a:off x="9002639" y="3019635"/>
            <a:ext cx="1922294" cy="692259"/>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36" name="テキスト ボックス 35">
            <a:extLst>
              <a:ext uri="{FF2B5EF4-FFF2-40B4-BE49-F238E27FC236}">
                <a16:creationId xmlns:a16="http://schemas.microsoft.com/office/drawing/2014/main" id="{BACE321A-3E1D-4860-A92D-5AB0E44F706A}"/>
              </a:ext>
            </a:extLst>
          </p:cNvPr>
          <p:cNvSpPr txBox="1"/>
          <p:nvPr/>
        </p:nvSpPr>
        <p:spPr>
          <a:xfrm>
            <a:off x="4445834" y="3835417"/>
            <a:ext cx="2920026" cy="307777"/>
          </a:xfrm>
          <a:prstGeom prst="rect">
            <a:avLst/>
          </a:prstGeom>
          <a:noFill/>
        </p:spPr>
        <p:txBody>
          <a:bodyPr wrap="square" rtlCol="0">
            <a:spAutoFit/>
          </a:bodyPr>
          <a:lstStyle/>
          <a:p>
            <a:r>
              <a:rPr kumimoji="1" lang="ja-JP" altLang="en-US" sz="1400" dirty="0"/>
              <a:t>⇒より良い可能解獲得に影響</a:t>
            </a:r>
            <a:endParaRPr lang="en-US" altLang="ja-JP" sz="1400" dirty="0"/>
          </a:p>
        </p:txBody>
      </p:sp>
      <p:sp>
        <p:nvSpPr>
          <p:cNvPr id="39" name="正方形/長方形 38">
            <a:extLst>
              <a:ext uri="{FF2B5EF4-FFF2-40B4-BE49-F238E27FC236}">
                <a16:creationId xmlns:a16="http://schemas.microsoft.com/office/drawing/2014/main" id="{4A8EC1D8-53F2-4048-A9EA-7010E768DE89}"/>
              </a:ext>
            </a:extLst>
          </p:cNvPr>
          <p:cNvSpPr/>
          <p:nvPr/>
        </p:nvSpPr>
        <p:spPr>
          <a:xfrm>
            <a:off x="4420851" y="5772843"/>
            <a:ext cx="2864942" cy="39147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アルゴリズムの計算量が多い</a:t>
            </a:r>
            <a:endParaRPr kumimoji="1" lang="ja-JP" altLang="en-US" dirty="0"/>
          </a:p>
        </p:txBody>
      </p:sp>
      <p:cxnSp>
        <p:nvCxnSpPr>
          <p:cNvPr id="41" name="直線矢印コネクタ 40">
            <a:extLst>
              <a:ext uri="{FF2B5EF4-FFF2-40B4-BE49-F238E27FC236}">
                <a16:creationId xmlns:a16="http://schemas.microsoft.com/office/drawing/2014/main" id="{F65553FA-0895-453B-8961-642858E1B1CE}"/>
              </a:ext>
            </a:extLst>
          </p:cNvPr>
          <p:cNvCxnSpPr>
            <a:cxnSpLocks/>
            <a:stCxn id="39" idx="3"/>
            <a:endCxn id="34" idx="1"/>
          </p:cNvCxnSpPr>
          <p:nvPr/>
        </p:nvCxnSpPr>
        <p:spPr>
          <a:xfrm flipV="1">
            <a:off x="7285793" y="3365765"/>
            <a:ext cx="1716846" cy="26028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AF3730-78BF-4575-9685-1646F21A98D3}"/>
              </a:ext>
            </a:extLst>
          </p:cNvPr>
          <p:cNvCxnSpPr>
            <a:cxnSpLocks/>
            <a:stCxn id="29" idx="3"/>
            <a:endCxn id="61" idx="1"/>
          </p:cNvCxnSpPr>
          <p:nvPr/>
        </p:nvCxnSpPr>
        <p:spPr>
          <a:xfrm>
            <a:off x="7285779" y="3670237"/>
            <a:ext cx="1716860" cy="1457802"/>
          </a:xfrm>
          <a:prstGeom prst="straightConnector1">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0618BB1-EA0C-4B8D-BD71-A5BE32A32E9E}"/>
              </a:ext>
            </a:extLst>
          </p:cNvPr>
          <p:cNvCxnSpPr>
            <a:cxnSpLocks/>
            <a:stCxn id="30" idx="3"/>
            <a:endCxn id="34" idx="1"/>
          </p:cNvCxnSpPr>
          <p:nvPr/>
        </p:nvCxnSpPr>
        <p:spPr>
          <a:xfrm flipV="1">
            <a:off x="7285779" y="3365765"/>
            <a:ext cx="1716860" cy="1444948"/>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B74F8F3-92DF-4ACA-BF96-07A3C7D54269}"/>
              </a:ext>
            </a:extLst>
          </p:cNvPr>
          <p:cNvCxnSpPr>
            <a:cxnSpLocks/>
            <a:stCxn id="28" idx="3"/>
            <a:endCxn id="39" idx="1"/>
          </p:cNvCxnSpPr>
          <p:nvPr/>
        </p:nvCxnSpPr>
        <p:spPr>
          <a:xfrm>
            <a:off x="2577804" y="4868362"/>
            <a:ext cx="1843047" cy="1100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F3CFC53-3B4D-4E0F-AEE5-476CC39FB4C2}"/>
              </a:ext>
            </a:extLst>
          </p:cNvPr>
          <p:cNvCxnSpPr>
            <a:cxnSpLocks/>
            <a:stCxn id="28" idx="3"/>
            <a:endCxn id="30" idx="1"/>
          </p:cNvCxnSpPr>
          <p:nvPr/>
        </p:nvCxnSpPr>
        <p:spPr>
          <a:xfrm flipV="1">
            <a:off x="2577804" y="4810713"/>
            <a:ext cx="1843046" cy="57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DED81BE-0D4D-4517-AF55-F6B7255C7392}"/>
              </a:ext>
            </a:extLst>
          </p:cNvPr>
          <p:cNvSpPr txBox="1"/>
          <p:nvPr/>
        </p:nvSpPr>
        <p:spPr>
          <a:xfrm>
            <a:off x="4375965" y="3213365"/>
            <a:ext cx="755266" cy="307777"/>
          </a:xfrm>
          <a:prstGeom prst="rect">
            <a:avLst/>
          </a:prstGeom>
          <a:noFill/>
        </p:spPr>
        <p:txBody>
          <a:bodyPr wrap="square" rtlCol="0">
            <a:spAutoFit/>
          </a:bodyPr>
          <a:lstStyle/>
          <a:p>
            <a:r>
              <a:rPr kumimoji="1" lang="ja-JP" altLang="en-US" sz="1400" dirty="0"/>
              <a:t>要因②</a:t>
            </a:r>
          </a:p>
        </p:txBody>
      </p:sp>
      <p:sp>
        <p:nvSpPr>
          <p:cNvPr id="53" name="テキスト ボックス 52">
            <a:extLst>
              <a:ext uri="{FF2B5EF4-FFF2-40B4-BE49-F238E27FC236}">
                <a16:creationId xmlns:a16="http://schemas.microsoft.com/office/drawing/2014/main" id="{302466CF-B0E1-4DB2-BAE0-D4FD27AEE003}"/>
              </a:ext>
            </a:extLst>
          </p:cNvPr>
          <p:cNvSpPr txBox="1"/>
          <p:nvPr/>
        </p:nvSpPr>
        <p:spPr>
          <a:xfrm>
            <a:off x="4375965" y="4356524"/>
            <a:ext cx="755266" cy="307777"/>
          </a:xfrm>
          <a:prstGeom prst="rect">
            <a:avLst/>
          </a:prstGeom>
          <a:noFill/>
        </p:spPr>
        <p:txBody>
          <a:bodyPr wrap="square" rtlCol="0">
            <a:spAutoFit/>
          </a:bodyPr>
          <a:lstStyle/>
          <a:p>
            <a:r>
              <a:rPr kumimoji="1" lang="ja-JP" altLang="en-US" sz="1400" dirty="0"/>
              <a:t>要因③</a:t>
            </a:r>
          </a:p>
        </p:txBody>
      </p:sp>
      <p:sp>
        <p:nvSpPr>
          <p:cNvPr id="55" name="テキスト ボックス 54">
            <a:extLst>
              <a:ext uri="{FF2B5EF4-FFF2-40B4-BE49-F238E27FC236}">
                <a16:creationId xmlns:a16="http://schemas.microsoft.com/office/drawing/2014/main" id="{613D8D9B-6CB8-4DCC-8E2F-4E6E21CA8C9F}"/>
              </a:ext>
            </a:extLst>
          </p:cNvPr>
          <p:cNvSpPr txBox="1"/>
          <p:nvPr/>
        </p:nvSpPr>
        <p:spPr>
          <a:xfrm>
            <a:off x="4375965" y="5504336"/>
            <a:ext cx="755266" cy="307777"/>
          </a:xfrm>
          <a:prstGeom prst="rect">
            <a:avLst/>
          </a:prstGeom>
          <a:noFill/>
        </p:spPr>
        <p:txBody>
          <a:bodyPr wrap="square" rtlCol="0">
            <a:spAutoFit/>
          </a:bodyPr>
          <a:lstStyle/>
          <a:p>
            <a:r>
              <a:rPr kumimoji="1" lang="ja-JP" altLang="en-US" sz="1400" dirty="0"/>
              <a:t>要因④</a:t>
            </a:r>
          </a:p>
        </p:txBody>
      </p:sp>
      <p:sp>
        <p:nvSpPr>
          <p:cNvPr id="56" name="テキスト ボックス 55">
            <a:extLst>
              <a:ext uri="{FF2B5EF4-FFF2-40B4-BE49-F238E27FC236}">
                <a16:creationId xmlns:a16="http://schemas.microsoft.com/office/drawing/2014/main" id="{7039488D-DBA3-4859-8B91-FE8DDECEBC7B}"/>
              </a:ext>
            </a:extLst>
          </p:cNvPr>
          <p:cNvSpPr txBox="1"/>
          <p:nvPr/>
        </p:nvSpPr>
        <p:spPr>
          <a:xfrm>
            <a:off x="9307307" y="5950389"/>
            <a:ext cx="2727952" cy="338554"/>
          </a:xfrm>
          <a:prstGeom prst="rect">
            <a:avLst/>
          </a:prstGeom>
          <a:noFill/>
        </p:spPr>
        <p:txBody>
          <a:bodyPr wrap="square" rtlCol="0">
            <a:spAutoFit/>
          </a:bodyPr>
          <a:lstStyle/>
          <a:p>
            <a:r>
              <a:rPr kumimoji="1" lang="en-US" altLang="ja-JP" sz="1600" dirty="0"/>
              <a:t>※</a:t>
            </a:r>
            <a:r>
              <a:rPr kumimoji="1" lang="ja-JP" altLang="en-US" sz="1600" dirty="0"/>
              <a:t>影響が比較的弱い線は除外</a:t>
            </a:r>
          </a:p>
        </p:txBody>
      </p:sp>
      <p:sp>
        <p:nvSpPr>
          <p:cNvPr id="67" name="テキスト ボックス 66">
            <a:extLst>
              <a:ext uri="{FF2B5EF4-FFF2-40B4-BE49-F238E27FC236}">
                <a16:creationId xmlns:a16="http://schemas.microsoft.com/office/drawing/2014/main" id="{021B0CD6-9A55-4998-99DD-D727541F17D9}"/>
              </a:ext>
            </a:extLst>
          </p:cNvPr>
          <p:cNvSpPr txBox="1"/>
          <p:nvPr/>
        </p:nvSpPr>
        <p:spPr>
          <a:xfrm>
            <a:off x="690880" y="3369134"/>
            <a:ext cx="2509700" cy="307777"/>
          </a:xfrm>
          <a:prstGeom prst="rect">
            <a:avLst/>
          </a:prstGeom>
          <a:noFill/>
        </p:spPr>
        <p:txBody>
          <a:bodyPr wrap="square" rtlCol="0">
            <a:spAutoFit/>
          </a:bodyPr>
          <a:lstStyle/>
          <a:p>
            <a:r>
              <a:rPr kumimoji="1" lang="ja-JP" altLang="en-US" sz="1400" dirty="0"/>
              <a:t>⇒ただし、可能集合同士は近い</a:t>
            </a:r>
          </a:p>
        </p:txBody>
      </p:sp>
      <p:sp>
        <p:nvSpPr>
          <p:cNvPr id="68" name="正方形/長方形 67">
            <a:extLst>
              <a:ext uri="{FF2B5EF4-FFF2-40B4-BE49-F238E27FC236}">
                <a16:creationId xmlns:a16="http://schemas.microsoft.com/office/drawing/2014/main" id="{6F1EC151-22B6-4E4B-A24C-2F58BE28A1EB}"/>
              </a:ext>
            </a:extLst>
          </p:cNvPr>
          <p:cNvSpPr/>
          <p:nvPr/>
        </p:nvSpPr>
        <p:spPr>
          <a:xfrm>
            <a:off x="824057" y="2167323"/>
            <a:ext cx="2131730" cy="4197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線形の目的関数</a:t>
            </a:r>
            <a:endParaRPr kumimoji="1" lang="ja-JP" altLang="en-US" dirty="0"/>
          </a:p>
        </p:txBody>
      </p:sp>
      <p:cxnSp>
        <p:nvCxnSpPr>
          <p:cNvPr id="69" name="直線矢印コネクタ 68">
            <a:extLst>
              <a:ext uri="{FF2B5EF4-FFF2-40B4-BE49-F238E27FC236}">
                <a16:creationId xmlns:a16="http://schemas.microsoft.com/office/drawing/2014/main" id="{FCD74129-3AE7-40DF-BF34-3A1B7B8652A7}"/>
              </a:ext>
            </a:extLst>
          </p:cNvPr>
          <p:cNvCxnSpPr>
            <a:cxnSpLocks/>
            <a:stCxn id="23" idx="3"/>
            <a:endCxn id="29" idx="1"/>
          </p:cNvCxnSpPr>
          <p:nvPr/>
        </p:nvCxnSpPr>
        <p:spPr>
          <a:xfrm>
            <a:off x="2577804" y="3179896"/>
            <a:ext cx="1843048" cy="490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25D6CD48-8A5C-41BC-85E1-B0447883A4AA}"/>
              </a:ext>
            </a:extLst>
          </p:cNvPr>
          <p:cNvCxnSpPr>
            <a:cxnSpLocks/>
          </p:cNvCxnSpPr>
          <p:nvPr/>
        </p:nvCxnSpPr>
        <p:spPr>
          <a:xfrm>
            <a:off x="2577796" y="4058238"/>
            <a:ext cx="1843047" cy="1910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03793D79-940C-4B89-ABFA-CEAEBFB53068}"/>
              </a:ext>
            </a:extLst>
          </p:cNvPr>
          <p:cNvSpPr/>
          <p:nvPr/>
        </p:nvSpPr>
        <p:spPr>
          <a:xfrm>
            <a:off x="4420852" y="2246688"/>
            <a:ext cx="2864927" cy="3331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パレートフロンティアが広い</a:t>
            </a:r>
          </a:p>
        </p:txBody>
      </p:sp>
      <p:sp>
        <p:nvSpPr>
          <p:cNvPr id="84" name="テキスト ボックス 83">
            <a:extLst>
              <a:ext uri="{FF2B5EF4-FFF2-40B4-BE49-F238E27FC236}">
                <a16:creationId xmlns:a16="http://schemas.microsoft.com/office/drawing/2014/main" id="{9A2C1CCF-B084-42E4-A49D-D7F05781CF99}"/>
              </a:ext>
            </a:extLst>
          </p:cNvPr>
          <p:cNvSpPr txBox="1"/>
          <p:nvPr/>
        </p:nvSpPr>
        <p:spPr>
          <a:xfrm>
            <a:off x="4375965" y="1936641"/>
            <a:ext cx="755266" cy="307777"/>
          </a:xfrm>
          <a:prstGeom prst="rect">
            <a:avLst/>
          </a:prstGeom>
          <a:noFill/>
        </p:spPr>
        <p:txBody>
          <a:bodyPr wrap="square" rtlCol="0">
            <a:spAutoFit/>
          </a:bodyPr>
          <a:lstStyle/>
          <a:p>
            <a:r>
              <a:rPr kumimoji="1" lang="ja-JP" altLang="en-US" sz="1400" dirty="0"/>
              <a:t>要因①</a:t>
            </a:r>
          </a:p>
        </p:txBody>
      </p:sp>
      <p:cxnSp>
        <p:nvCxnSpPr>
          <p:cNvPr id="85" name="直線矢印コネクタ 84">
            <a:extLst>
              <a:ext uri="{FF2B5EF4-FFF2-40B4-BE49-F238E27FC236}">
                <a16:creationId xmlns:a16="http://schemas.microsoft.com/office/drawing/2014/main" id="{08140D25-D353-4B28-A09B-ABD70D9E3DBC}"/>
              </a:ext>
            </a:extLst>
          </p:cNvPr>
          <p:cNvCxnSpPr>
            <a:cxnSpLocks/>
            <a:stCxn id="68" idx="3"/>
            <a:endCxn id="83" idx="1"/>
          </p:cNvCxnSpPr>
          <p:nvPr/>
        </p:nvCxnSpPr>
        <p:spPr>
          <a:xfrm>
            <a:off x="2955787" y="2377178"/>
            <a:ext cx="1465065" cy="360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8FA01DB-1B63-41CE-8C5E-253A5851217C}"/>
              </a:ext>
            </a:extLst>
          </p:cNvPr>
          <p:cNvCxnSpPr>
            <a:cxnSpLocks/>
            <a:stCxn id="83" idx="3"/>
            <a:endCxn id="34" idx="1"/>
          </p:cNvCxnSpPr>
          <p:nvPr/>
        </p:nvCxnSpPr>
        <p:spPr>
          <a:xfrm>
            <a:off x="7285779" y="2413265"/>
            <a:ext cx="1716860" cy="95250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983D477-0F82-4E3B-9562-379137CD4646}"/>
              </a:ext>
            </a:extLst>
          </p:cNvPr>
          <p:cNvCxnSpPr>
            <a:cxnSpLocks/>
            <a:stCxn id="28" idx="3"/>
            <a:endCxn id="83" idx="1"/>
          </p:cNvCxnSpPr>
          <p:nvPr/>
        </p:nvCxnSpPr>
        <p:spPr>
          <a:xfrm flipV="1">
            <a:off x="2577804" y="2413265"/>
            <a:ext cx="1843048" cy="2455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27F5D6B9-9FBC-4565-90F7-88393A55066E}"/>
              </a:ext>
            </a:extLst>
          </p:cNvPr>
          <p:cNvSpPr txBox="1"/>
          <p:nvPr/>
        </p:nvSpPr>
        <p:spPr>
          <a:xfrm>
            <a:off x="4395083" y="4978054"/>
            <a:ext cx="2864929" cy="307777"/>
          </a:xfrm>
          <a:prstGeom prst="rect">
            <a:avLst/>
          </a:prstGeom>
          <a:noFill/>
        </p:spPr>
        <p:txBody>
          <a:bodyPr wrap="square" rtlCol="0">
            <a:spAutoFit/>
          </a:bodyPr>
          <a:lstStyle/>
          <a:p>
            <a:r>
              <a:rPr kumimoji="1" lang="ja-JP" altLang="en-US" sz="1400" dirty="0"/>
              <a:t>⇒基本的に違反量削減優先で対応</a:t>
            </a:r>
            <a:endParaRPr lang="en-US" altLang="ja-JP" sz="1400" dirty="0"/>
          </a:p>
        </p:txBody>
      </p:sp>
      <p:cxnSp>
        <p:nvCxnSpPr>
          <p:cNvPr id="98" name="直線矢印コネクタ 97">
            <a:extLst>
              <a:ext uri="{FF2B5EF4-FFF2-40B4-BE49-F238E27FC236}">
                <a16:creationId xmlns:a16="http://schemas.microsoft.com/office/drawing/2014/main" id="{3A5FC1D3-13E6-47CF-8750-21C97694CEB5}"/>
              </a:ext>
            </a:extLst>
          </p:cNvPr>
          <p:cNvCxnSpPr>
            <a:cxnSpLocks/>
            <a:stCxn id="26" idx="3"/>
            <a:endCxn id="30" idx="1"/>
          </p:cNvCxnSpPr>
          <p:nvPr/>
        </p:nvCxnSpPr>
        <p:spPr>
          <a:xfrm>
            <a:off x="2577804" y="4058238"/>
            <a:ext cx="1843046" cy="752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E248800C-F935-49CB-92F1-3C57588947DF}"/>
              </a:ext>
            </a:extLst>
          </p:cNvPr>
          <p:cNvSpPr txBox="1"/>
          <p:nvPr/>
        </p:nvSpPr>
        <p:spPr>
          <a:xfrm>
            <a:off x="4299832" y="2561318"/>
            <a:ext cx="3212029" cy="523220"/>
          </a:xfrm>
          <a:prstGeom prst="rect">
            <a:avLst/>
          </a:prstGeom>
          <a:noFill/>
        </p:spPr>
        <p:txBody>
          <a:bodyPr wrap="square" rtlCol="0">
            <a:spAutoFit/>
          </a:bodyPr>
          <a:lstStyle/>
          <a:p>
            <a:r>
              <a:rPr kumimoji="1" lang="ja-JP" altLang="en-US" sz="1400" dirty="0"/>
              <a:t>⇒実行可能な最適解と無制約の最適解が離れる</a:t>
            </a:r>
          </a:p>
        </p:txBody>
      </p:sp>
      <p:sp>
        <p:nvSpPr>
          <p:cNvPr id="104" name="テキスト プレースホルダー 2">
            <a:extLst>
              <a:ext uri="{FF2B5EF4-FFF2-40B4-BE49-F238E27FC236}">
                <a16:creationId xmlns:a16="http://schemas.microsoft.com/office/drawing/2014/main" id="{539BD9AC-C9FE-443D-AEB8-9AE95B29677E}"/>
              </a:ext>
            </a:extLst>
          </p:cNvPr>
          <p:cNvSpPr txBox="1">
            <a:spLocks/>
          </p:cNvSpPr>
          <p:nvPr/>
        </p:nvSpPr>
        <p:spPr>
          <a:xfrm>
            <a:off x="408178" y="931587"/>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「可能解獲得効率と質の悪い局所解回避の両立」と「計算量」が課題</a:t>
            </a:r>
            <a:endParaRPr lang="en-US" altLang="ja-JP" sz="2400" dirty="0"/>
          </a:p>
        </p:txBody>
      </p:sp>
      <p:sp>
        <p:nvSpPr>
          <p:cNvPr id="57" name="テキスト ボックス 56">
            <a:extLst>
              <a:ext uri="{FF2B5EF4-FFF2-40B4-BE49-F238E27FC236}">
                <a16:creationId xmlns:a16="http://schemas.microsoft.com/office/drawing/2014/main" id="{920A7349-D405-4E6B-9B11-6D41443A5822}"/>
              </a:ext>
            </a:extLst>
          </p:cNvPr>
          <p:cNvSpPr txBox="1"/>
          <p:nvPr/>
        </p:nvSpPr>
        <p:spPr>
          <a:xfrm>
            <a:off x="8528261" y="2572000"/>
            <a:ext cx="2871050" cy="584775"/>
          </a:xfrm>
          <a:prstGeom prst="rect">
            <a:avLst/>
          </a:prstGeom>
          <a:noFill/>
        </p:spPr>
        <p:txBody>
          <a:bodyPr wrap="square" rtlCol="0">
            <a:spAutoFit/>
          </a:bodyPr>
          <a:lstStyle/>
          <a:p>
            <a:pPr algn="ctr"/>
            <a:r>
              <a:rPr kumimoji="1" lang="ja-JP" altLang="en-US" sz="1600" b="1" dirty="0">
                <a:solidFill>
                  <a:schemeClr val="accent3"/>
                </a:solidFill>
              </a:rPr>
              <a:t>多目的最適化の制約対処法</a:t>
            </a:r>
          </a:p>
        </p:txBody>
      </p:sp>
      <p:sp>
        <p:nvSpPr>
          <p:cNvPr id="61" name="正方形/長方形 60">
            <a:extLst>
              <a:ext uri="{FF2B5EF4-FFF2-40B4-BE49-F238E27FC236}">
                <a16:creationId xmlns:a16="http://schemas.microsoft.com/office/drawing/2014/main" id="{B46F82AE-BAD9-4A5B-9EFA-DD60EFAFF32D}"/>
              </a:ext>
            </a:extLst>
          </p:cNvPr>
          <p:cNvSpPr/>
          <p:nvPr/>
        </p:nvSpPr>
        <p:spPr>
          <a:xfrm>
            <a:off x="9002639" y="4781909"/>
            <a:ext cx="1922294" cy="69225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探索効率の低下</a:t>
            </a:r>
            <a:endParaRPr kumimoji="1" lang="en-US" altLang="ja-JP" dirty="0"/>
          </a:p>
          <a:p>
            <a:pPr algn="ctr"/>
            <a:r>
              <a:rPr kumimoji="1" lang="ja-JP" altLang="en-US" dirty="0"/>
              <a:t>計算時間の増加</a:t>
            </a:r>
          </a:p>
        </p:txBody>
      </p:sp>
      <p:sp>
        <p:nvSpPr>
          <p:cNvPr id="62" name="テキスト ボックス 61">
            <a:extLst>
              <a:ext uri="{FF2B5EF4-FFF2-40B4-BE49-F238E27FC236}">
                <a16:creationId xmlns:a16="http://schemas.microsoft.com/office/drawing/2014/main" id="{3571C640-D2EB-457E-BBDE-566E467B84F2}"/>
              </a:ext>
            </a:extLst>
          </p:cNvPr>
          <p:cNvSpPr txBox="1"/>
          <p:nvPr/>
        </p:nvSpPr>
        <p:spPr>
          <a:xfrm>
            <a:off x="8846559" y="4143782"/>
            <a:ext cx="2234453" cy="584775"/>
          </a:xfrm>
          <a:prstGeom prst="rect">
            <a:avLst/>
          </a:prstGeom>
          <a:noFill/>
        </p:spPr>
        <p:txBody>
          <a:bodyPr wrap="square" rtlCol="0">
            <a:spAutoFit/>
          </a:bodyPr>
          <a:lstStyle/>
          <a:p>
            <a:pPr algn="ctr"/>
            <a:r>
              <a:rPr kumimoji="1" lang="ja-JP" altLang="en-US" sz="1600" b="1" dirty="0">
                <a:solidFill>
                  <a:schemeClr val="accent2"/>
                </a:solidFill>
              </a:rPr>
              <a:t>制約違反量削減優先の制約対処法</a:t>
            </a:r>
          </a:p>
        </p:txBody>
      </p:sp>
      <p:cxnSp>
        <p:nvCxnSpPr>
          <p:cNvPr id="64" name="直線矢印コネクタ 63">
            <a:extLst>
              <a:ext uri="{FF2B5EF4-FFF2-40B4-BE49-F238E27FC236}">
                <a16:creationId xmlns:a16="http://schemas.microsoft.com/office/drawing/2014/main" id="{CE0B1DFE-8DB9-4827-9405-A3145FA5020E}"/>
              </a:ext>
            </a:extLst>
          </p:cNvPr>
          <p:cNvCxnSpPr>
            <a:cxnSpLocks/>
            <a:stCxn id="29" idx="3"/>
            <a:endCxn id="34" idx="1"/>
          </p:cNvCxnSpPr>
          <p:nvPr/>
        </p:nvCxnSpPr>
        <p:spPr>
          <a:xfrm flipV="1">
            <a:off x="7285779" y="3365765"/>
            <a:ext cx="1716860" cy="30447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139B35C-F32E-4B55-BCC4-B507126C03CC}"/>
              </a:ext>
            </a:extLst>
          </p:cNvPr>
          <p:cNvCxnSpPr>
            <a:cxnSpLocks/>
            <a:stCxn id="30" idx="3"/>
            <a:endCxn id="61" idx="1"/>
          </p:cNvCxnSpPr>
          <p:nvPr/>
        </p:nvCxnSpPr>
        <p:spPr>
          <a:xfrm>
            <a:off x="7285779" y="4810713"/>
            <a:ext cx="1716860" cy="317326"/>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297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想定している問題とアルゴリズムの関係を明らかにした。</a:t>
            </a:r>
            <a:endParaRPr lang="en-US" altLang="ja-JP" sz="2800" dirty="0"/>
          </a:p>
        </p:txBody>
      </p:sp>
      <p:sp>
        <p:nvSpPr>
          <p:cNvPr id="4" name="テキスト ボックス 3">
            <a:extLst>
              <a:ext uri="{FF2B5EF4-FFF2-40B4-BE49-F238E27FC236}">
                <a16:creationId xmlns:a16="http://schemas.microsoft.com/office/drawing/2014/main" id="{46B462AF-137A-554E-6899-25567458CFF6}"/>
              </a:ext>
            </a:extLst>
          </p:cNvPr>
          <p:cNvSpPr txBox="1"/>
          <p:nvPr/>
        </p:nvSpPr>
        <p:spPr>
          <a:xfrm>
            <a:off x="6918828" y="2506870"/>
            <a:ext cx="3950462" cy="338554"/>
          </a:xfrm>
          <a:prstGeom prst="rect">
            <a:avLst/>
          </a:prstGeom>
          <a:noFill/>
        </p:spPr>
        <p:txBody>
          <a:bodyPr wrap="square" rtlCol="0">
            <a:spAutoFit/>
          </a:bodyPr>
          <a:lstStyle/>
          <a:p>
            <a:pPr algn="ctr"/>
            <a:r>
              <a:rPr kumimoji="1" lang="ja-JP" altLang="en-US" sz="1600" b="1" dirty="0">
                <a:solidFill>
                  <a:schemeClr val="accent1"/>
                </a:solidFill>
              </a:rPr>
              <a:t>制約を満たす解を効率良く獲得できた</a:t>
            </a:r>
            <a:endParaRPr kumimoji="1" lang="en-US" altLang="ja-JP" sz="1600" b="1" dirty="0">
              <a:solidFill>
                <a:schemeClr val="accent1"/>
              </a:solidFill>
            </a:endParaRPr>
          </a:p>
        </p:txBody>
      </p:sp>
      <p:sp>
        <p:nvSpPr>
          <p:cNvPr id="5" name="テキスト ボックス 4">
            <a:extLst>
              <a:ext uri="{FF2B5EF4-FFF2-40B4-BE49-F238E27FC236}">
                <a16:creationId xmlns:a16="http://schemas.microsoft.com/office/drawing/2014/main" id="{56BF655B-1BB0-23D5-4BC9-FCCB26201630}"/>
              </a:ext>
            </a:extLst>
          </p:cNvPr>
          <p:cNvSpPr txBox="1"/>
          <p:nvPr/>
        </p:nvSpPr>
        <p:spPr>
          <a:xfrm>
            <a:off x="7184322" y="1969440"/>
            <a:ext cx="3419475" cy="369332"/>
          </a:xfrm>
          <a:prstGeom prst="rect">
            <a:avLst/>
          </a:prstGeom>
          <a:noFill/>
        </p:spPr>
        <p:txBody>
          <a:bodyPr wrap="square" rtlCol="0">
            <a:spAutoFit/>
          </a:bodyPr>
          <a:lstStyle/>
          <a:p>
            <a:pPr algn="ctr"/>
            <a:r>
              <a:rPr kumimoji="1" lang="ja-JP" altLang="en-US" dirty="0"/>
              <a:t>違反量減少優先アプローチ</a:t>
            </a:r>
          </a:p>
        </p:txBody>
      </p:sp>
      <p:cxnSp>
        <p:nvCxnSpPr>
          <p:cNvPr id="6" name="直線コネクタ 5">
            <a:extLst>
              <a:ext uri="{FF2B5EF4-FFF2-40B4-BE49-F238E27FC236}">
                <a16:creationId xmlns:a16="http://schemas.microsoft.com/office/drawing/2014/main" id="{0A0901A1-0CA7-A207-C280-B88F8C4BC5BC}"/>
              </a:ext>
            </a:extLst>
          </p:cNvPr>
          <p:cNvCxnSpPr>
            <a:cxnSpLocks/>
          </p:cNvCxnSpPr>
          <p:nvPr/>
        </p:nvCxnSpPr>
        <p:spPr>
          <a:xfrm flipH="1">
            <a:off x="6604274" y="2390742"/>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FB89019-EBED-91E4-A4B7-C8C3EF79DBE2}"/>
              </a:ext>
            </a:extLst>
          </p:cNvPr>
          <p:cNvSpPr txBox="1"/>
          <p:nvPr/>
        </p:nvSpPr>
        <p:spPr>
          <a:xfrm>
            <a:off x="1650999" y="1961876"/>
            <a:ext cx="3257733" cy="369332"/>
          </a:xfrm>
          <a:prstGeom prst="rect">
            <a:avLst/>
          </a:prstGeom>
          <a:noFill/>
        </p:spPr>
        <p:txBody>
          <a:bodyPr wrap="square" rtlCol="0">
            <a:spAutoFit/>
          </a:bodyPr>
          <a:lstStyle/>
          <a:p>
            <a:pPr algn="ctr"/>
            <a:r>
              <a:rPr kumimoji="1" lang="ja-JP" altLang="en-US" dirty="0"/>
              <a:t>多目的アプローチ（問題分割）</a:t>
            </a:r>
          </a:p>
        </p:txBody>
      </p:sp>
      <p:cxnSp>
        <p:nvCxnSpPr>
          <p:cNvPr id="8" name="直線コネクタ 7">
            <a:extLst>
              <a:ext uri="{FF2B5EF4-FFF2-40B4-BE49-F238E27FC236}">
                <a16:creationId xmlns:a16="http://schemas.microsoft.com/office/drawing/2014/main" id="{49043AFD-DE0A-3C40-CC26-B2114B646CCF}"/>
              </a:ext>
            </a:extLst>
          </p:cNvPr>
          <p:cNvCxnSpPr>
            <a:cxnSpLocks/>
          </p:cNvCxnSpPr>
          <p:nvPr/>
        </p:nvCxnSpPr>
        <p:spPr>
          <a:xfrm flipH="1">
            <a:off x="1198243" y="2390742"/>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EA7A03-5080-B4DF-7658-E2810DDC6F01}"/>
                  </a:ext>
                </a:extLst>
              </p:cNvPr>
              <p:cNvSpPr txBox="1"/>
              <p:nvPr/>
            </p:nvSpPr>
            <p:spPr>
              <a:xfrm>
                <a:off x="1138183" y="2883291"/>
                <a:ext cx="4283365" cy="338554"/>
              </a:xfrm>
              <a:prstGeom prst="rect">
                <a:avLst/>
              </a:prstGeom>
              <a:noFill/>
            </p:spPr>
            <p:txBody>
              <a:bodyPr wrap="square" rtlCol="0">
                <a:spAutoFit/>
              </a:bodyPr>
              <a:lstStyle/>
              <a:p>
                <a:pPr algn="ctr"/>
                <a14:m>
                  <m:oMath xmlns:m="http://schemas.openxmlformats.org/officeDocument/2006/math">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𝑓</m:t>
                    </m:r>
                    <m:r>
                      <a:rPr kumimoji="1" lang="en-US" altLang="ja-JP" sz="1600" b="0" i="1" smtClean="0">
                        <a:solidFill>
                          <a:schemeClr val="accent1"/>
                        </a:solidFill>
                        <a:latin typeface="Cambria Math" panose="02040503050406030204" pitchFamily="18" charset="0"/>
                      </a:rPr>
                      <m:t>,</m:t>
                    </m:r>
                    <m:r>
                      <a:rPr kumimoji="1" lang="en-US" altLang="ja-JP" sz="1600" b="0" i="1" smtClean="0">
                        <a:solidFill>
                          <a:schemeClr val="accent1"/>
                        </a:solidFill>
                        <a:latin typeface="Cambria Math" panose="02040503050406030204" pitchFamily="18" charset="0"/>
                      </a:rPr>
                      <m:t>𝑣</m:t>
                    </m:r>
                    <m:r>
                      <a:rPr kumimoji="1" lang="en-US" altLang="ja-JP" sz="1600" b="0" i="1" smtClean="0">
                        <a:solidFill>
                          <a:schemeClr val="accent1"/>
                        </a:solidFill>
                        <a:latin typeface="Cambria Math" panose="02040503050406030204" pitchFamily="18" charset="0"/>
                      </a:rPr>
                      <m:t>)</m:t>
                    </m:r>
                  </m:oMath>
                </a14:m>
                <a:r>
                  <a:rPr kumimoji="1" lang="ja-JP" altLang="en-US" sz="1600" b="1" dirty="0">
                    <a:solidFill>
                      <a:schemeClr val="accent1"/>
                    </a:solidFill>
                  </a:rPr>
                  <a:t>のパレートフロンティアに近い解を獲得できる</a:t>
                </a:r>
                <a:endParaRPr kumimoji="1" lang="en-US" altLang="ja-JP" sz="1600" b="1" dirty="0">
                  <a:solidFill>
                    <a:schemeClr val="accent1"/>
                  </a:solidFill>
                </a:endParaRPr>
              </a:p>
            </p:txBody>
          </p:sp>
        </mc:Choice>
        <mc:Fallback xmlns="">
          <p:sp>
            <p:nvSpPr>
              <p:cNvPr id="9" name="テキスト ボックス 8">
                <a:extLst>
                  <a:ext uri="{FF2B5EF4-FFF2-40B4-BE49-F238E27FC236}">
                    <a16:creationId xmlns:a16="http://schemas.microsoft.com/office/drawing/2014/main" id="{06EA7A03-5080-B4DF-7658-E2810DDC6F01}"/>
                  </a:ext>
                </a:extLst>
              </p:cNvPr>
              <p:cNvSpPr txBox="1">
                <a:spLocks noRot="1" noChangeAspect="1" noMove="1" noResize="1" noEditPoints="1" noAdjustHandles="1" noChangeArrowheads="1" noChangeShapeType="1" noTextEdit="1"/>
              </p:cNvSpPr>
              <p:nvPr/>
            </p:nvSpPr>
            <p:spPr>
              <a:xfrm>
                <a:off x="1138183" y="2883291"/>
                <a:ext cx="4283365" cy="338554"/>
              </a:xfrm>
              <a:prstGeom prst="rect">
                <a:avLst/>
              </a:prstGeom>
              <a:blipFill>
                <a:blip r:embed="rId2"/>
                <a:stretch>
                  <a:fillRect t="-5357" r="-142" b="-2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4F6CAC0D-E911-64E9-1409-B8BA7946958E}"/>
              </a:ext>
            </a:extLst>
          </p:cNvPr>
          <p:cNvSpPr txBox="1"/>
          <p:nvPr/>
        </p:nvSpPr>
        <p:spPr>
          <a:xfrm>
            <a:off x="1251438" y="2506870"/>
            <a:ext cx="4056854" cy="338554"/>
          </a:xfrm>
          <a:prstGeom prst="rect">
            <a:avLst/>
          </a:prstGeom>
          <a:noFill/>
        </p:spPr>
        <p:txBody>
          <a:bodyPr wrap="square" rtlCol="0">
            <a:spAutoFit/>
          </a:bodyPr>
          <a:lstStyle/>
          <a:p>
            <a:pPr algn="ctr"/>
            <a:r>
              <a:rPr kumimoji="1" lang="ja-JP" altLang="en-US" sz="1600" b="1" dirty="0">
                <a:solidFill>
                  <a:schemeClr val="accent4"/>
                </a:solidFill>
              </a:rPr>
              <a:t>可能解獲得という点では優位でないことがある</a:t>
            </a:r>
            <a:endParaRPr kumimoji="1" lang="en-US" altLang="ja-JP" sz="1600" b="1" dirty="0">
              <a:solidFill>
                <a:schemeClr val="accent4"/>
              </a:solidFill>
            </a:endParaRPr>
          </a:p>
        </p:txBody>
      </p:sp>
      <p:sp>
        <p:nvSpPr>
          <p:cNvPr id="13" name="テキスト ボックス 12">
            <a:extLst>
              <a:ext uri="{FF2B5EF4-FFF2-40B4-BE49-F238E27FC236}">
                <a16:creationId xmlns:a16="http://schemas.microsoft.com/office/drawing/2014/main" id="{2596C10A-5427-7F02-3AC7-6866DB0B2A49}"/>
              </a:ext>
            </a:extLst>
          </p:cNvPr>
          <p:cNvSpPr txBox="1"/>
          <p:nvPr/>
        </p:nvSpPr>
        <p:spPr>
          <a:xfrm>
            <a:off x="6885643" y="2896545"/>
            <a:ext cx="4016832" cy="338554"/>
          </a:xfrm>
          <a:prstGeom prst="rect">
            <a:avLst/>
          </a:prstGeom>
          <a:noFill/>
        </p:spPr>
        <p:txBody>
          <a:bodyPr wrap="square" rtlCol="0">
            <a:spAutoFit/>
          </a:bodyPr>
          <a:lstStyle/>
          <a:p>
            <a:pPr algn="ctr"/>
            <a:r>
              <a:rPr kumimoji="1" lang="ja-JP" altLang="en-US" sz="1600" b="1" dirty="0">
                <a:solidFill>
                  <a:schemeClr val="accent4"/>
                </a:solidFill>
              </a:rPr>
              <a:t>可能解獲得後、局所解に停滞しやすい</a:t>
            </a:r>
            <a:endParaRPr kumimoji="1" lang="en-US" altLang="ja-JP" sz="1600" b="1" dirty="0">
              <a:solidFill>
                <a:schemeClr val="accent4"/>
              </a:solidFill>
            </a:endParaRPr>
          </a:p>
        </p:txBody>
      </p:sp>
      <p:sp>
        <p:nvSpPr>
          <p:cNvPr id="15" name="テキスト ボックス 14">
            <a:extLst>
              <a:ext uri="{FF2B5EF4-FFF2-40B4-BE49-F238E27FC236}">
                <a16:creationId xmlns:a16="http://schemas.microsoft.com/office/drawing/2014/main" id="{65A794E5-B039-B7FB-FE0F-79F3202B644E}"/>
              </a:ext>
            </a:extLst>
          </p:cNvPr>
          <p:cNvSpPr txBox="1"/>
          <p:nvPr/>
        </p:nvSpPr>
        <p:spPr>
          <a:xfrm>
            <a:off x="285434" y="1449922"/>
            <a:ext cx="11754166" cy="400110"/>
          </a:xfrm>
          <a:prstGeom prst="rect">
            <a:avLst/>
          </a:prstGeom>
          <a:noFill/>
        </p:spPr>
        <p:txBody>
          <a:bodyPr wrap="square" rtlCol="0">
            <a:spAutoFit/>
          </a:bodyPr>
          <a:lstStyle/>
          <a:p>
            <a:pPr algn="ctr"/>
            <a:r>
              <a:rPr kumimoji="1" lang="ja-JP" altLang="en-US" sz="2000" dirty="0"/>
              <a:t>想定：パレートフロンティアが広い</a:t>
            </a:r>
            <a:r>
              <a:rPr kumimoji="1" lang="ja-JP" altLang="en-US" dirty="0"/>
              <a:t>（多数制約、目的関数が線形）</a:t>
            </a:r>
            <a:r>
              <a:rPr kumimoji="1" lang="ja-JP" altLang="en-US" sz="2000" dirty="0"/>
              <a:t>、実行可能領域が非連結</a:t>
            </a:r>
            <a:r>
              <a:rPr kumimoji="1" lang="ja-JP" altLang="en-US" dirty="0"/>
              <a:t>（可能集合同士は近い）</a:t>
            </a:r>
            <a:endParaRPr kumimoji="1" lang="ja-JP" altLang="en-US" sz="2000" dirty="0"/>
          </a:p>
        </p:txBody>
      </p:sp>
      <p:sp>
        <p:nvSpPr>
          <p:cNvPr id="16" name="二等辺三角形 15">
            <a:extLst>
              <a:ext uri="{FF2B5EF4-FFF2-40B4-BE49-F238E27FC236}">
                <a16:creationId xmlns:a16="http://schemas.microsoft.com/office/drawing/2014/main" id="{13431BEB-2CDF-41DF-0346-F30F4F292135}"/>
              </a:ext>
            </a:extLst>
          </p:cNvPr>
          <p:cNvSpPr/>
          <p:nvPr/>
        </p:nvSpPr>
        <p:spPr>
          <a:xfrm rot="10800000">
            <a:off x="5567798" y="3365569"/>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プレースホルダー 5">
            <a:extLst>
              <a:ext uri="{FF2B5EF4-FFF2-40B4-BE49-F238E27FC236}">
                <a16:creationId xmlns:a16="http://schemas.microsoft.com/office/drawing/2014/main" id="{5F66CDB5-DE42-EB0D-86CF-13229A5CA829}"/>
              </a:ext>
            </a:extLst>
          </p:cNvPr>
          <p:cNvSpPr txBox="1">
            <a:spLocks/>
          </p:cNvSpPr>
          <p:nvPr/>
        </p:nvSpPr>
        <p:spPr>
          <a:xfrm>
            <a:off x="575293" y="3729132"/>
            <a:ext cx="11341887" cy="1936048"/>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dirty="0"/>
              <a:t>よって、より最適な可能解を獲得するには、可能解獲得を優先し、目的関数値を改善する方法（二段階アプローチ）が期待される。</a:t>
            </a:r>
            <a:endParaRPr lang="en-US" altLang="ja-JP" sz="2800" dirty="0"/>
          </a:p>
          <a:p>
            <a:r>
              <a:rPr lang="ja-JP" altLang="en-US" sz="2800" dirty="0"/>
              <a:t>しかし、そのまま二段階目に移行しても、しばらくの間解を改善できない。</a:t>
            </a:r>
            <a:endParaRPr lang="en-US" altLang="ja-JP" sz="2800" dirty="0"/>
          </a:p>
          <a:p>
            <a:pPr lvl="1"/>
            <a:r>
              <a:rPr lang="ja-JP" altLang="en-US" sz="2400" dirty="0"/>
              <a:t>パレートフロンティアへ広がる方向が優先され、目標部位をすぐに近似できない</a:t>
            </a:r>
            <a:endParaRPr lang="en-US" altLang="ja-JP" sz="2400" dirty="0"/>
          </a:p>
          <a:p>
            <a:pPr lvl="1"/>
            <a:r>
              <a:rPr lang="ja-JP" altLang="en-US" sz="2400" dirty="0"/>
              <a:t>切替条件、初期個体、スケール差の対策など、二段階目に適合する上での課題がある</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Tree>
    <p:extLst>
      <p:ext uri="{BB962C8B-B14F-4D97-AF65-F5344CB8AC3E}">
        <p14:creationId xmlns:p14="http://schemas.microsoft.com/office/powerpoint/2010/main" val="3295541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学生の研究体制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110291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下期は最大</a:t>
            </a:r>
            <a:r>
              <a:rPr lang="en-US" altLang="ja-JP" sz="2800" dirty="0"/>
              <a:t>2</a:t>
            </a:r>
            <a:r>
              <a:rPr lang="ja-JP" altLang="en-US" sz="2800" dirty="0"/>
              <a:t>名体制で進めていただく。</a:t>
            </a:r>
            <a:endParaRPr lang="en-US" altLang="ja-JP" sz="2800" dirty="0"/>
          </a:p>
          <a:p>
            <a:pPr lvl="1">
              <a:defRPr/>
            </a:pPr>
            <a:r>
              <a:rPr lang="ja-JP" altLang="en-US" sz="2400" dirty="0"/>
              <a:t>学生の状況に伴って随時相談し、流動的に対応する</a:t>
            </a:r>
            <a:endParaRPr lang="en-US" altLang="ja-JP"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971837" y="2436867"/>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3FBF112-3AF5-4131-8300-9ECF92151D5C}"/>
              </a:ext>
            </a:extLst>
          </p:cNvPr>
          <p:cNvSpPr txBox="1"/>
          <p:nvPr/>
        </p:nvSpPr>
        <p:spPr>
          <a:xfrm>
            <a:off x="9557518" y="2436867"/>
            <a:ext cx="697627" cy="400110"/>
          </a:xfrm>
          <a:prstGeom prst="rect">
            <a:avLst/>
          </a:prstGeom>
          <a:noFill/>
        </p:spPr>
        <p:txBody>
          <a:bodyPr wrap="none" rtlCol="0">
            <a:spAutoFit/>
          </a:bodyPr>
          <a:lstStyle/>
          <a:p>
            <a:r>
              <a:rPr kumimoji="1" lang="ja-JP" altLang="en-US" sz="2000" b="1" dirty="0"/>
              <a:t>担当</a:t>
            </a:r>
          </a:p>
        </p:txBody>
      </p:sp>
      <p:sp>
        <p:nvSpPr>
          <p:cNvPr id="13" name="テキスト ボックス 12">
            <a:extLst>
              <a:ext uri="{FF2B5EF4-FFF2-40B4-BE49-F238E27FC236}">
                <a16:creationId xmlns:a16="http://schemas.microsoft.com/office/drawing/2014/main" id="{8B9B0057-4549-4782-82CA-533243FAD4ED}"/>
              </a:ext>
            </a:extLst>
          </p:cNvPr>
          <p:cNvSpPr txBox="1"/>
          <p:nvPr/>
        </p:nvSpPr>
        <p:spPr>
          <a:xfrm>
            <a:off x="5169257" y="2428834"/>
            <a:ext cx="697627" cy="400110"/>
          </a:xfrm>
          <a:prstGeom prst="rect">
            <a:avLst/>
          </a:prstGeom>
          <a:noFill/>
        </p:spPr>
        <p:txBody>
          <a:bodyPr wrap="none" rtlCol="0">
            <a:spAutoFit/>
          </a:bodyPr>
          <a:lstStyle/>
          <a:p>
            <a:r>
              <a:rPr kumimoji="1" lang="ja-JP" altLang="en-US" sz="2000" b="1" dirty="0"/>
              <a:t>状況</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9089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731363" y="3394354"/>
            <a:ext cx="3573414" cy="369332"/>
          </a:xfrm>
          <a:prstGeom prst="rect">
            <a:avLst/>
          </a:prstGeom>
          <a:noFill/>
        </p:spPr>
        <p:txBody>
          <a:bodyPr wrap="none" rtlCol="0">
            <a:spAutoFit/>
          </a:bodyPr>
          <a:lstStyle/>
          <a:p>
            <a:r>
              <a:rPr kumimoji="1" lang="ja-JP" altLang="en-US" dirty="0">
                <a:solidFill>
                  <a:schemeClr val="bg1">
                    <a:lumMod val="50000"/>
                  </a:schemeClr>
                </a:solidFill>
              </a:rPr>
              <a:t>博士課程では、多目的テーマを予定</a:t>
            </a:r>
          </a:p>
        </p:txBody>
      </p:sp>
      <p:sp>
        <p:nvSpPr>
          <p:cNvPr id="28" name="テキスト ボックス 27">
            <a:extLst>
              <a:ext uri="{FF2B5EF4-FFF2-40B4-BE49-F238E27FC236}">
                <a16:creationId xmlns:a16="http://schemas.microsoft.com/office/drawing/2014/main" id="{79A085FF-F4DA-402A-B930-78FC72FC22B9}"/>
              </a:ext>
            </a:extLst>
          </p:cNvPr>
          <p:cNvSpPr txBox="1"/>
          <p:nvPr/>
        </p:nvSpPr>
        <p:spPr>
          <a:xfrm>
            <a:off x="8601415" y="4136771"/>
            <a:ext cx="2609825" cy="369332"/>
          </a:xfrm>
          <a:prstGeom prst="rect">
            <a:avLst/>
          </a:prstGeom>
          <a:noFill/>
        </p:spPr>
        <p:txBody>
          <a:bodyPr wrap="square" rtlCol="0">
            <a:spAutoFit/>
          </a:bodyPr>
          <a:lstStyle/>
          <a:p>
            <a:pPr algn="ctr"/>
            <a:r>
              <a:rPr kumimoji="1" lang="ja-JP" altLang="en-US" dirty="0"/>
              <a:t>近傍生成法の開発・検証</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502183" y="4136771"/>
            <a:ext cx="4031774" cy="369332"/>
          </a:xfrm>
          <a:prstGeom prst="rect">
            <a:avLst/>
          </a:prstGeom>
          <a:noFill/>
        </p:spPr>
        <p:txBody>
          <a:bodyPr wrap="square" rtlCol="0">
            <a:spAutoFit/>
          </a:bodyPr>
          <a:lstStyle/>
          <a:p>
            <a:pPr algn="ctr"/>
            <a:r>
              <a:rPr kumimoji="1" lang="ja-JP" altLang="en-US" dirty="0"/>
              <a:t>修士課程では、本テーマを継続予定</a:t>
            </a:r>
            <a:endParaRPr kumimoji="1" lang="en-US" altLang="ja-JP" dirty="0"/>
          </a:p>
        </p:txBody>
      </p:sp>
      <p:cxnSp>
        <p:nvCxnSpPr>
          <p:cNvPr id="30" name="直線コネクタ 29">
            <a:extLst>
              <a:ext uri="{FF2B5EF4-FFF2-40B4-BE49-F238E27FC236}">
                <a16:creationId xmlns:a16="http://schemas.microsoft.com/office/drawing/2014/main" id="{69F7D3EC-A30E-4D8B-9DFB-917DA55FB692}"/>
              </a:ext>
            </a:extLst>
          </p:cNvPr>
          <p:cNvCxnSpPr>
            <a:cxnSpLocks/>
          </p:cNvCxnSpPr>
          <p:nvPr/>
        </p:nvCxnSpPr>
        <p:spPr>
          <a:xfrm>
            <a:off x="8028650" y="2445628"/>
            <a:ext cx="0" cy="329178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6" y="3394354"/>
            <a:ext cx="2073003" cy="400110"/>
          </a:xfrm>
          <a:prstGeom prst="rect">
            <a:avLst/>
          </a:prstGeom>
          <a:noFill/>
        </p:spPr>
        <p:txBody>
          <a:bodyPr wrap="none" rtlCol="0">
            <a:spAutoFit/>
          </a:bodyPr>
          <a:lstStyle/>
          <a:p>
            <a:pPr algn="ctr"/>
            <a:r>
              <a:rPr kumimoji="1" lang="ja-JP" altLang="en-US" sz="2000" dirty="0">
                <a:solidFill>
                  <a:schemeClr val="bg1">
                    <a:lumMod val="50000"/>
                  </a:schemeClr>
                </a:solidFill>
              </a:rPr>
              <a:t>安田さん</a:t>
            </a:r>
            <a:r>
              <a:rPr kumimoji="1" lang="ja-JP" altLang="en-US" dirty="0">
                <a:solidFill>
                  <a:schemeClr val="bg1">
                    <a:lumMod val="50000"/>
                  </a:schemeClr>
                </a:solidFill>
              </a:rPr>
              <a:t>（新</a:t>
            </a:r>
            <a:r>
              <a:rPr kumimoji="1" lang="en-US" altLang="ja-JP" dirty="0">
                <a:solidFill>
                  <a:schemeClr val="bg1">
                    <a:lumMod val="50000"/>
                  </a:schemeClr>
                </a:solidFill>
              </a:rPr>
              <a:t>D2</a:t>
            </a:r>
            <a:r>
              <a:rPr kumimoji="1" lang="ja-JP" altLang="en-US" dirty="0">
                <a:solidFill>
                  <a:schemeClr val="bg1">
                    <a:lumMod val="50000"/>
                  </a:schemeClr>
                </a:solidFill>
              </a:rPr>
              <a:t>）</a:t>
            </a:r>
            <a:endParaRPr kumimoji="1" lang="ja-JP" altLang="en-US" sz="2000" dirty="0">
              <a:solidFill>
                <a:schemeClr val="bg1">
                  <a:lumMod val="50000"/>
                </a:schemeClr>
              </a:solidFill>
            </a:endParaRP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644512" y="4121382"/>
            <a:ext cx="2098651" cy="400110"/>
          </a:xfrm>
          <a:prstGeom prst="rect">
            <a:avLst/>
          </a:prstGeom>
          <a:noFill/>
        </p:spPr>
        <p:txBody>
          <a:bodyPr wrap="none" rtlCol="0">
            <a:spAutoFit/>
          </a:bodyPr>
          <a:lstStyle/>
          <a:p>
            <a:pPr algn="ctr"/>
            <a:r>
              <a:rPr kumimoji="1" lang="ja-JP" altLang="en-US" sz="2000" dirty="0"/>
              <a:t>佐藤さん</a:t>
            </a:r>
            <a:r>
              <a:rPr kumimoji="1" lang="ja-JP" altLang="en-US" dirty="0"/>
              <a:t>（新</a:t>
            </a:r>
            <a:r>
              <a:rPr kumimoji="1" lang="en-US" altLang="ja-JP" dirty="0"/>
              <a:t>M2</a:t>
            </a:r>
            <a:r>
              <a:rPr kumimoji="1" lang="ja-JP" altLang="en-US" dirty="0"/>
              <a:t>）</a:t>
            </a:r>
            <a:endParaRPr kumimoji="1" lang="ja-JP" altLang="en-US" sz="2000" dirty="0"/>
          </a:p>
        </p:txBody>
      </p:sp>
      <p:sp>
        <p:nvSpPr>
          <p:cNvPr id="20" name="テキスト ボックス 19">
            <a:extLst>
              <a:ext uri="{FF2B5EF4-FFF2-40B4-BE49-F238E27FC236}">
                <a16:creationId xmlns:a16="http://schemas.microsoft.com/office/drawing/2014/main" id="{36720D3A-C768-41F2-8C68-545ADC2E5563}"/>
              </a:ext>
            </a:extLst>
          </p:cNvPr>
          <p:cNvSpPr txBox="1"/>
          <p:nvPr/>
        </p:nvSpPr>
        <p:spPr>
          <a:xfrm>
            <a:off x="9102260" y="3394354"/>
            <a:ext cx="1608133" cy="369332"/>
          </a:xfrm>
          <a:prstGeom prst="rect">
            <a:avLst/>
          </a:prstGeom>
          <a:noFill/>
        </p:spPr>
        <p:txBody>
          <a:bodyPr wrap="none" rtlCol="0">
            <a:spAutoFit/>
          </a:bodyPr>
          <a:lstStyle/>
          <a:p>
            <a:r>
              <a:rPr kumimoji="1" lang="ja-JP" altLang="en-US" dirty="0">
                <a:solidFill>
                  <a:schemeClr val="bg1">
                    <a:lumMod val="50000"/>
                  </a:schemeClr>
                </a:solidFill>
              </a:rPr>
              <a:t>他学生サポート</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2445388"/>
            <a:ext cx="1047082" cy="400110"/>
          </a:xfrm>
          <a:prstGeom prst="rect">
            <a:avLst/>
          </a:prstGeom>
          <a:noFill/>
        </p:spPr>
        <p:txBody>
          <a:bodyPr wrap="none" rtlCol="0">
            <a:spAutoFit/>
          </a:bodyPr>
          <a:lstStyle/>
          <a:p>
            <a:r>
              <a:rPr kumimoji="1" lang="ja-JP" altLang="en-US" sz="2000" b="1" dirty="0"/>
              <a:t>メンバー</a:t>
            </a:r>
          </a:p>
        </p:txBody>
      </p:sp>
      <p:sp>
        <p:nvSpPr>
          <p:cNvPr id="27" name="テキスト ボックス 26">
            <a:extLst>
              <a:ext uri="{FF2B5EF4-FFF2-40B4-BE49-F238E27FC236}">
                <a16:creationId xmlns:a16="http://schemas.microsoft.com/office/drawing/2014/main" id="{ED936137-596C-4689-8C66-BC5C6CA3C70E}"/>
              </a:ext>
            </a:extLst>
          </p:cNvPr>
          <p:cNvSpPr txBox="1"/>
          <p:nvPr/>
        </p:nvSpPr>
        <p:spPr>
          <a:xfrm>
            <a:off x="8614239" y="4905616"/>
            <a:ext cx="2609825" cy="369332"/>
          </a:xfrm>
          <a:prstGeom prst="rect">
            <a:avLst/>
          </a:prstGeom>
          <a:noFill/>
        </p:spPr>
        <p:txBody>
          <a:bodyPr wrap="square" rtlCol="0">
            <a:spAutoFit/>
          </a:bodyPr>
          <a:lstStyle/>
          <a:p>
            <a:pPr algn="ctr"/>
            <a:r>
              <a:rPr kumimoji="1" lang="ja-JP" altLang="en-US" dirty="0"/>
              <a:t>制約対処法の開発・検証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515007" y="4905616"/>
            <a:ext cx="4031774" cy="369332"/>
          </a:xfrm>
          <a:prstGeom prst="rect">
            <a:avLst/>
          </a:prstGeom>
          <a:noFill/>
        </p:spPr>
        <p:txBody>
          <a:bodyPr wrap="square" rtlCol="0">
            <a:spAutoFit/>
          </a:bodyPr>
          <a:lstStyle/>
          <a:p>
            <a:pPr algn="ctr"/>
            <a:r>
              <a:rPr kumimoji="1" lang="ja-JP" altLang="en-US" dirty="0"/>
              <a:t>修士課程に進学予定</a:t>
            </a:r>
            <a:endParaRPr kumimoji="1" lang="en-US" altLang="ja-JP"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2" y="4890227"/>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M1</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spTree>
    <p:extLst>
      <p:ext uri="{BB962C8B-B14F-4D97-AF65-F5344CB8AC3E}">
        <p14:creationId xmlns:p14="http://schemas.microsoft.com/office/powerpoint/2010/main" val="31641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2023</a:t>
            </a:r>
            <a:r>
              <a:rPr lang="ja-JP" altLang="en-US" dirty="0"/>
              <a:t>年度 研究開発計画</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2464145982"/>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6702">
                  <a:extLst>
                    <a:ext uri="{9D8B030D-6E8A-4147-A177-3AD203B41FA5}">
                      <a16:colId xmlns:a16="http://schemas.microsoft.com/office/drawing/2014/main" val="593228238"/>
                    </a:ext>
                  </a:extLst>
                </a:gridCol>
                <a:gridCol w="2563298">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4422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827192"/>
            <a:ext cx="1837362" cy="369332"/>
          </a:xfrm>
          <a:prstGeom prst="rect">
            <a:avLst/>
          </a:prstGeom>
          <a:noFill/>
        </p:spPr>
        <p:txBody>
          <a:bodyPr wrap="none" rtlCol="0">
            <a:spAutoFit/>
          </a:bodyPr>
          <a:lstStyle/>
          <a:p>
            <a:r>
              <a:rPr kumimoji="1" lang="ja-JP" altLang="en-US" b="1" dirty="0"/>
              <a:t>合体アルゴリズム</a:t>
            </a:r>
          </a:p>
        </p:txBody>
      </p:sp>
      <p:cxnSp>
        <p:nvCxnSpPr>
          <p:cNvPr id="16" name="直線矢印コネクタ 15">
            <a:extLst>
              <a:ext uri="{FF2B5EF4-FFF2-40B4-BE49-F238E27FC236}">
                <a16:creationId xmlns:a16="http://schemas.microsoft.com/office/drawing/2014/main" id="{B309D90D-7174-4AE1-BFF0-F749B94AC388}"/>
              </a:ext>
            </a:extLst>
          </p:cNvPr>
          <p:cNvCxnSpPr>
            <a:cxnSpLocks/>
          </p:cNvCxnSpPr>
          <p:nvPr/>
        </p:nvCxnSpPr>
        <p:spPr>
          <a:xfrm flipV="1">
            <a:off x="1821476" y="205074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847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514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314391" y="2369187"/>
            <a:ext cx="1337220" cy="369332"/>
          </a:xfrm>
          <a:prstGeom prst="rect">
            <a:avLst/>
          </a:prstGeom>
          <a:noFill/>
        </p:spPr>
        <p:txBody>
          <a:bodyPr wrap="square" rtlCol="0">
            <a:spAutoFit/>
          </a:bodyPr>
          <a:lstStyle/>
          <a:p>
            <a:pPr algn="ctr"/>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p:cNvCxnSpPr>
          <p:nvPr/>
        </p:nvCxnSpPr>
        <p:spPr>
          <a:xfrm>
            <a:off x="1879731" y="4025693"/>
            <a:ext cx="996040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314391" y="3832901"/>
            <a:ext cx="1337220" cy="369332"/>
          </a:xfrm>
          <a:prstGeom prst="rect">
            <a:avLst/>
          </a:prstGeom>
          <a:noFill/>
        </p:spPr>
        <p:txBody>
          <a:bodyPr wrap="square" rtlCol="0">
            <a:spAutoFit/>
          </a:bodyPr>
          <a:lstStyle/>
          <a:p>
            <a:pPr algn="ctr"/>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38692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5160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326632"/>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352587"/>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860775" y="5274006"/>
            <a:ext cx="3193699" cy="468295"/>
          </a:xfrm>
          <a:prstGeom prst="wedgeRoundRectCallout">
            <a:avLst>
              <a:gd name="adj1" fmla="val -5228"/>
              <a:gd name="adj2" fmla="val -9502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0247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4979661"/>
            <a:ext cx="902811" cy="307777"/>
          </a:xfrm>
          <a:prstGeom prst="rect">
            <a:avLst/>
          </a:prstGeom>
          <a:noFill/>
        </p:spPr>
        <p:txBody>
          <a:bodyPr wrap="none" rtlCol="0">
            <a:spAutoFit/>
          </a:bodyPr>
          <a:lstStyle/>
          <a:p>
            <a:pPr algn="ctr"/>
            <a:r>
              <a:rPr kumimoji="1" lang="ja-JP" altLang="en-US" sz="1400" dirty="0"/>
              <a:t>性能評価</a:t>
            </a:r>
          </a:p>
        </p:txBody>
      </p:sp>
      <p:cxnSp>
        <p:nvCxnSpPr>
          <p:cNvPr id="49" name="直線矢印コネクタ 48">
            <a:extLst>
              <a:ext uri="{FF2B5EF4-FFF2-40B4-BE49-F238E27FC236}">
                <a16:creationId xmlns:a16="http://schemas.microsoft.com/office/drawing/2014/main" id="{BC898112-4EE7-4B66-8163-42B2CEEBC1AE}"/>
              </a:ext>
            </a:extLst>
          </p:cNvPr>
          <p:cNvCxnSpPr>
            <a:cxnSpLocks/>
          </p:cNvCxnSpPr>
          <p:nvPr/>
        </p:nvCxnSpPr>
        <p:spPr>
          <a:xfrm>
            <a:off x="10902932" y="6134960"/>
            <a:ext cx="9372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2" name="テキスト ボックス 51">
            <a:extLst>
              <a:ext uri="{FF2B5EF4-FFF2-40B4-BE49-F238E27FC236}">
                <a16:creationId xmlns:a16="http://schemas.microsoft.com/office/drawing/2014/main" id="{7C7E9A40-1CFC-49AA-B808-2D2CD95C94F6}"/>
              </a:ext>
            </a:extLst>
          </p:cNvPr>
          <p:cNvSpPr txBox="1"/>
          <p:nvPr/>
        </p:nvSpPr>
        <p:spPr>
          <a:xfrm>
            <a:off x="10918238" y="5715775"/>
            <a:ext cx="889067" cy="338554"/>
          </a:xfrm>
          <a:prstGeom prst="rect">
            <a:avLst/>
          </a:prstGeom>
          <a:noFill/>
        </p:spPr>
        <p:txBody>
          <a:bodyPr wrap="square" rtlCol="0">
            <a:spAutoFit/>
          </a:bodyPr>
          <a:lstStyle/>
          <a:p>
            <a:pPr algn="ctr"/>
            <a:r>
              <a:rPr kumimoji="1" lang="ja-JP" altLang="en-US" sz="1600" dirty="0"/>
              <a:t>並列化</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0635044" y="31025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9772856" y="2796464"/>
            <a:ext cx="1297828" cy="307777"/>
          </a:xfrm>
          <a:prstGeom prst="rect">
            <a:avLst/>
          </a:prstGeom>
          <a:noFill/>
        </p:spPr>
        <p:txBody>
          <a:bodyPr wrap="square" rtlCol="0">
            <a:spAutoFit/>
          </a:bodyPr>
          <a:lstStyle/>
          <a:p>
            <a:pPr algn="ctr"/>
            <a:r>
              <a:rPr kumimoji="1" lang="ja-JP" altLang="en-US" sz="1400" dirty="0"/>
              <a:t>卒業論文</a:t>
            </a:r>
          </a:p>
        </p:txBody>
      </p:sp>
      <p:sp>
        <p:nvSpPr>
          <p:cNvPr id="53" name="吹き出し: 角を丸めた四角形 52">
            <a:extLst>
              <a:ext uri="{FF2B5EF4-FFF2-40B4-BE49-F238E27FC236}">
                <a16:creationId xmlns:a16="http://schemas.microsoft.com/office/drawing/2014/main" id="{A26C82DA-1939-4C6A-A24B-C737C5900AF6}"/>
              </a:ext>
            </a:extLst>
          </p:cNvPr>
          <p:cNvSpPr/>
          <p:nvPr/>
        </p:nvSpPr>
        <p:spPr>
          <a:xfrm>
            <a:off x="5388314" y="4952875"/>
            <a:ext cx="1960450" cy="319852"/>
          </a:xfrm>
          <a:prstGeom prst="wedgeRoundRectCallout">
            <a:avLst>
              <a:gd name="adj1" fmla="val -30435"/>
              <a:gd name="adj2" fmla="val 107650"/>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実応用での性能評価</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7673372" y="32311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0624197"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9934218" y="2177749"/>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25528" y="24964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02555" y="2177749"/>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524237" y="5214565"/>
            <a:ext cx="889067" cy="369332"/>
          </a:xfrm>
          <a:prstGeom prst="rect">
            <a:avLst/>
          </a:prstGeom>
          <a:noFill/>
        </p:spPr>
        <p:txBody>
          <a:bodyPr wrap="square" rtlCol="0">
            <a:spAutoFit/>
          </a:bodyPr>
          <a:lstStyle/>
          <a:p>
            <a:pPr algn="ctr"/>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314391" y="2920445"/>
            <a:ext cx="1594188" cy="369332"/>
          </a:xfrm>
          <a:prstGeom prst="rect">
            <a:avLst/>
          </a:prstGeom>
          <a:noFill/>
        </p:spPr>
        <p:txBody>
          <a:bodyPr wrap="square" rtlCol="0">
            <a:spAutoFit/>
          </a:bodyPr>
          <a:lstStyle/>
          <a:p>
            <a:pPr algn="ctr"/>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314391" y="1769113"/>
            <a:ext cx="1337220" cy="369332"/>
          </a:xfrm>
          <a:prstGeom prst="rect">
            <a:avLst/>
          </a:prstGeom>
          <a:noFill/>
        </p:spPr>
        <p:txBody>
          <a:bodyPr wrap="square" rtlCol="0">
            <a:spAutoFit/>
          </a:bodyPr>
          <a:lstStyle/>
          <a:p>
            <a:pPr algn="ctr"/>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353787"/>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198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04056" y="24964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11390" y="21777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p:cNvCxnSpPr>
          <p:nvPr/>
        </p:nvCxnSpPr>
        <p:spPr>
          <a:xfrm flipV="1">
            <a:off x="1821476" y="2678838"/>
            <a:ext cx="8895569"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989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556385"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514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84796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514893"/>
            <a:ext cx="1297828" cy="307777"/>
          </a:xfrm>
          <a:prstGeom prst="rect">
            <a:avLst/>
          </a:prstGeom>
          <a:noFill/>
        </p:spPr>
        <p:txBody>
          <a:bodyPr wrap="square" rtlCol="0">
            <a:spAutoFit/>
          </a:bodyPr>
          <a:lstStyle/>
          <a:p>
            <a:pPr algn="ctr"/>
            <a:r>
              <a:rPr kumimoji="1" lang="ja-JP" altLang="en-US" sz="1400" dirty="0"/>
              <a:t>国際会議発表</a:t>
            </a:r>
          </a:p>
        </p:txBody>
      </p:sp>
      <p:sp>
        <p:nvSpPr>
          <p:cNvPr id="57" name="二等辺三角形 56">
            <a:extLst>
              <a:ext uri="{FF2B5EF4-FFF2-40B4-BE49-F238E27FC236}">
                <a16:creationId xmlns:a16="http://schemas.microsoft.com/office/drawing/2014/main" id="{7A4701D4-5BE3-46E3-BE51-60733ED94974}"/>
              </a:ext>
            </a:extLst>
          </p:cNvPr>
          <p:cNvSpPr/>
          <p:nvPr/>
        </p:nvSpPr>
        <p:spPr>
          <a:xfrm rot="10800000">
            <a:off x="11592773" y="381693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11656E0D-02E7-4887-9E11-B91140DF06ED}"/>
              </a:ext>
            </a:extLst>
          </p:cNvPr>
          <p:cNvSpPr txBox="1"/>
          <p:nvPr/>
        </p:nvSpPr>
        <p:spPr>
          <a:xfrm>
            <a:off x="10759777" y="3483867"/>
            <a:ext cx="1297828" cy="307777"/>
          </a:xfrm>
          <a:prstGeom prst="rect">
            <a:avLst/>
          </a:prstGeom>
          <a:noFill/>
        </p:spPr>
        <p:txBody>
          <a:bodyPr wrap="square" rtlCol="0">
            <a:spAutoFit/>
          </a:bodyPr>
          <a:lstStyle/>
          <a:p>
            <a:pPr algn="ctr"/>
            <a:r>
              <a:rPr kumimoji="1" lang="ja-JP" altLang="en-US" sz="1400" dirty="0"/>
              <a:t>国際会議投稿</a:t>
            </a:r>
          </a:p>
        </p:txBody>
      </p:sp>
    </p:spTree>
    <p:extLst>
      <p:ext uri="{BB962C8B-B14F-4D97-AF65-F5344CB8AC3E}">
        <p14:creationId xmlns:p14="http://schemas.microsoft.com/office/powerpoint/2010/main" val="319369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
        <p:nvSpPr>
          <p:cNvPr id="2" name="吹き出し: 四角形 1">
            <a:extLst>
              <a:ext uri="{FF2B5EF4-FFF2-40B4-BE49-F238E27FC236}">
                <a16:creationId xmlns:a16="http://schemas.microsoft.com/office/drawing/2014/main" id="{F76BE37B-1ABD-62BC-159F-DDBBADCD0070}"/>
              </a:ext>
            </a:extLst>
          </p:cNvPr>
          <p:cNvSpPr/>
          <p:nvPr/>
        </p:nvSpPr>
        <p:spPr>
          <a:xfrm>
            <a:off x="7993397" y="791902"/>
            <a:ext cx="4175350" cy="518094"/>
          </a:xfrm>
          <a:prstGeom prst="wedgeRectCallout">
            <a:avLst>
              <a:gd name="adj1" fmla="val -29014"/>
              <a:gd name="adj2" fmla="val 108380"/>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計算時間の観点で本格的な検討を断念</a:t>
            </a:r>
          </a:p>
        </p:txBody>
      </p:sp>
      <p:sp>
        <p:nvSpPr>
          <p:cNvPr id="5" name="吹き出し: 四角形 4">
            <a:extLst>
              <a:ext uri="{FF2B5EF4-FFF2-40B4-BE49-F238E27FC236}">
                <a16:creationId xmlns:a16="http://schemas.microsoft.com/office/drawing/2014/main" id="{ED618336-0A3D-0092-9A77-F780F44BEF35}"/>
              </a:ext>
            </a:extLst>
          </p:cNvPr>
          <p:cNvSpPr/>
          <p:nvPr/>
        </p:nvSpPr>
        <p:spPr>
          <a:xfrm>
            <a:off x="169572" y="788932"/>
            <a:ext cx="3637020" cy="646331"/>
          </a:xfrm>
          <a:prstGeom prst="wedgeRectCallout">
            <a:avLst>
              <a:gd name="adj1" fmla="val 29633"/>
              <a:gd name="adj2" fmla="val 72862"/>
            </a:avLst>
          </a:prstGeom>
          <a:solidFill>
            <a:schemeClr val="accent5"/>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b="1" dirty="0">
                <a:solidFill>
                  <a:schemeClr val="bg1"/>
                </a:solidFill>
              </a:rPr>
              <a:t>近傍生成法／制約対処法の検討に焦点を当てている</a:t>
            </a:r>
          </a:p>
        </p:txBody>
      </p:sp>
    </p:spTree>
    <p:extLst>
      <p:ext uri="{BB962C8B-B14F-4D97-AF65-F5344CB8AC3E}">
        <p14:creationId xmlns:p14="http://schemas.microsoft.com/office/powerpoint/2010/main" val="3358173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年度下期の研究開発項目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89" name="テキスト ボックス 88">
            <a:extLst>
              <a:ext uri="{FF2B5EF4-FFF2-40B4-BE49-F238E27FC236}">
                <a16:creationId xmlns:a16="http://schemas.microsoft.com/office/drawing/2014/main" id="{09C4D91A-7C0E-4F5A-B1AF-EFFEA5C9352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3. </a:t>
            </a:r>
            <a:r>
              <a:rPr kumimoji="1" lang="ja-JP" altLang="en-US" sz="1600" b="1" dirty="0">
                <a:solidFill>
                  <a:schemeClr val="bg1"/>
                </a:solidFill>
              </a:rPr>
              <a:t>来年度の計画</a:t>
            </a:r>
          </a:p>
        </p:txBody>
      </p:sp>
      <p:graphicFrame>
        <p:nvGraphicFramePr>
          <p:cNvPr id="7" name="表 6">
            <a:extLst>
              <a:ext uri="{FF2B5EF4-FFF2-40B4-BE49-F238E27FC236}">
                <a16:creationId xmlns:a16="http://schemas.microsoft.com/office/drawing/2014/main" id="{5A61892A-94EA-4D29-9C1A-5096405CC76E}"/>
              </a:ext>
            </a:extLst>
          </p:cNvPr>
          <p:cNvGraphicFramePr>
            <a:graphicFrameLocks noGrp="1"/>
          </p:cNvGraphicFramePr>
          <p:nvPr>
            <p:extLst>
              <p:ext uri="{D42A27DB-BD31-4B8C-83A1-F6EECF244321}">
                <p14:modId xmlns:p14="http://schemas.microsoft.com/office/powerpoint/2010/main" val="175081765"/>
              </p:ext>
            </p:extLst>
          </p:nvPr>
        </p:nvGraphicFramePr>
        <p:xfrm>
          <a:off x="410928" y="1770416"/>
          <a:ext cx="11612378" cy="4450080"/>
        </p:xfrm>
        <a:graphic>
          <a:graphicData uri="http://schemas.openxmlformats.org/drawingml/2006/table">
            <a:tbl>
              <a:tblPr firstRow="1" bandRow="1">
                <a:tableStyleId>{5C22544A-7EE6-4342-B048-85BDC9FD1C3A}</a:tableStyleId>
              </a:tblPr>
              <a:tblGrid>
                <a:gridCol w="2676525">
                  <a:extLst>
                    <a:ext uri="{9D8B030D-6E8A-4147-A177-3AD203B41FA5}">
                      <a16:colId xmlns:a16="http://schemas.microsoft.com/office/drawing/2014/main" val="1489534588"/>
                    </a:ext>
                  </a:extLst>
                </a:gridCol>
                <a:gridCol w="2265597">
                  <a:extLst>
                    <a:ext uri="{9D8B030D-6E8A-4147-A177-3AD203B41FA5}">
                      <a16:colId xmlns:a16="http://schemas.microsoft.com/office/drawing/2014/main" val="2855674475"/>
                    </a:ext>
                  </a:extLst>
                </a:gridCol>
                <a:gridCol w="1724025">
                  <a:extLst>
                    <a:ext uri="{9D8B030D-6E8A-4147-A177-3AD203B41FA5}">
                      <a16:colId xmlns:a16="http://schemas.microsoft.com/office/drawing/2014/main" val="422137597"/>
                    </a:ext>
                  </a:extLst>
                </a:gridCol>
                <a:gridCol w="3819525">
                  <a:extLst>
                    <a:ext uri="{9D8B030D-6E8A-4147-A177-3AD203B41FA5}">
                      <a16:colId xmlns:a16="http://schemas.microsoft.com/office/drawing/2014/main" val="1645929428"/>
                    </a:ext>
                  </a:extLst>
                </a:gridCol>
                <a:gridCol w="1126706">
                  <a:extLst>
                    <a:ext uri="{9D8B030D-6E8A-4147-A177-3AD203B41FA5}">
                      <a16:colId xmlns:a16="http://schemas.microsoft.com/office/drawing/2014/main" val="938337337"/>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大項目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中項目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小項目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担当</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アルゴリズムの部品開発・検証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第一段階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（可能領域の特定）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適応型</a:t>
                      </a:r>
                      <a:r>
                        <a:rPr kumimoji="1" lang="en-US" altLang="ja-JP" sz="1600" dirty="0"/>
                        <a:t>DE</a:t>
                      </a:r>
                      <a:r>
                        <a:rPr kumimoji="1" lang="ja-JP" altLang="en-US" sz="1600" dirty="0"/>
                        <a:t>など、より優秀な近傍生成を使用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1634353"/>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制約違反量削減優先が優位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lumMod val="85000"/>
                      </a:schemeClr>
                    </a:solidFill>
                  </a:tcPr>
                </a:tc>
                <a:extLst>
                  <a:ext uri="{0D108BD9-81ED-4DB2-BD59-A6C34878D82A}">
                    <a16:rowId xmlns:a16="http://schemas.microsoft.com/office/drawing/2014/main" val="52744707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第二段階</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（制約境界付近の探索）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二段階目の問題分割に合致した近傍生成法を検討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佐藤さん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48230"/>
                  </a:ext>
                </a:extLst>
              </a:tr>
              <a:tr h="0">
                <a:tc vMerge="1">
                  <a:txBody>
                    <a:bodyPr/>
                    <a:lstStyle/>
                    <a:p>
                      <a:endParaRPr kumimoji="1" lang="ja-JP" altLang="en-US"/>
                    </a:p>
                  </a:txBody>
                  <a:tcPr/>
                </a:tc>
                <a:tc vMerge="1">
                  <a:txBody>
                    <a:bodyPr/>
                    <a:lstStyle/>
                    <a:p>
                      <a:endParaRPr kumimoji="1" lang="ja-JP"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可能領域が狭い・非連結な場合での可能解獲得に優れたアルゴリズムを開発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安田さん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271397"/>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二段階目の適用における問題分割の課題を解決する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宇津本さん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341364"/>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合体アルゴリズムの検証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プラントスケジュール問題への適用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紙パ蒸解工程</a:t>
                      </a:r>
                      <a:endParaRPr kumimoji="1" lang="en-US" altLang="ja-JP"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（線形・連続）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実プラント問題で検証し、可能解を得た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6399575"/>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0-1</a:t>
                      </a:r>
                      <a:r>
                        <a:rPr kumimoji="1" lang="ja-JP" altLang="en-US" sz="1400" dirty="0"/>
                        <a:t>整数・非線形性などへの対応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混合変数、非線形性の実プラント問題で検証する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041949"/>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モデリングとの合体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非線形モデリング・動的モデリングによる制約条件を含む問題で検証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熊谷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9347376"/>
                  </a:ext>
                </a:extLst>
              </a:tr>
            </a:tbl>
          </a:graphicData>
        </a:graphic>
      </p:graphicFrame>
      <p:sp>
        <p:nvSpPr>
          <p:cNvPr id="4" name="テキスト プレースホルダー 5">
            <a:extLst>
              <a:ext uri="{FF2B5EF4-FFF2-40B4-BE49-F238E27FC236}">
                <a16:creationId xmlns:a16="http://schemas.microsoft.com/office/drawing/2014/main" id="{7C3B5C7E-F708-5DF0-EC36-8C2C519A8FE8}"/>
              </a:ext>
            </a:extLst>
          </p:cNvPr>
          <p:cNvSpPr txBox="1">
            <a:spLocks/>
          </p:cNvSpPr>
          <p:nvPr/>
        </p:nvSpPr>
        <p:spPr>
          <a:xfrm>
            <a:off x="517055" y="873184"/>
            <a:ext cx="10160470" cy="1012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accent1"/>
              </a:buClr>
              <a:buFont typeface="Wingdings" panose="05000000000000000000" pitchFamily="2" charset="2"/>
              <a:buChar char="n"/>
            </a:pPr>
            <a:r>
              <a:rPr lang="ja-JP" altLang="en-US" b="1" dirty="0"/>
              <a:t>パレートフロンティアが広い、可能領域が非連結な場合を想定し、二段階アプローチをベースとした技術検討・検証を進める。</a:t>
            </a:r>
            <a:endParaRPr lang="en-US" altLang="ja-JP" b="1" dirty="0"/>
          </a:p>
        </p:txBody>
      </p:sp>
    </p:spTree>
    <p:extLst>
      <p:ext uri="{BB962C8B-B14F-4D97-AF65-F5344CB8AC3E}">
        <p14:creationId xmlns:p14="http://schemas.microsoft.com/office/powerpoint/2010/main" val="401798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プラント操業スケジューリング問題に適用し、問題とアプローチの関係性が明らかになりつつある。</a:t>
            </a:r>
            <a:endParaRPr lang="en-US" altLang="ja-JP" sz="2800" dirty="0"/>
          </a:p>
          <a:p>
            <a:r>
              <a:rPr lang="ja-JP" altLang="en-US" sz="2800" dirty="0"/>
              <a:t>基本的に、可能解獲得においては、制約違反量削減優先が有利だと考えられる。</a:t>
            </a:r>
            <a:endParaRPr lang="en-US" altLang="ja-JP" sz="2800" dirty="0"/>
          </a:p>
          <a:p>
            <a:r>
              <a:rPr lang="ja-JP" altLang="en-US" sz="2800" dirty="0"/>
              <a:t>今後は下記の通り進めることを考えている。</a:t>
            </a:r>
            <a:endParaRPr lang="en-US" altLang="ja-JP" sz="2800" dirty="0"/>
          </a:p>
          <a:p>
            <a:pPr lvl="1"/>
            <a:r>
              <a:rPr lang="ja-JP" altLang="en-US" sz="2400" dirty="0"/>
              <a:t>二段階アプローチの二段階目に組み込むなど、アルゴリズムを合体・工夫することで、より最適な解を獲得することを狙う</a:t>
            </a:r>
            <a:endParaRPr lang="en-US" altLang="ja-JP" sz="2400" dirty="0"/>
          </a:p>
          <a:p>
            <a:pPr lvl="1"/>
            <a:r>
              <a:rPr lang="ja-JP" altLang="en-US" sz="2400" dirty="0"/>
              <a:t>実問題への適用を進めることで、二段階アプローチと制約違反量削減優先の使い分けを明らかにしていく</a:t>
            </a:r>
            <a:endParaRPr lang="en-US" altLang="ja-JP" sz="24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213231"/>
            <a:ext cx="8028253" cy="461665"/>
          </a:xfrm>
          <a:prstGeom prst="rect">
            <a:avLst/>
          </a:prstGeom>
          <a:noFill/>
        </p:spPr>
        <p:txBody>
          <a:bodyPr wrap="square" rtlCol="0">
            <a:spAutoFit/>
          </a:bodyPr>
          <a:lstStyle/>
          <a:p>
            <a:pPr algn="ctr"/>
            <a:r>
              <a:rPr kumimoji="1" lang="ja-JP" altLang="en-US" sz="2400" b="1" dirty="0">
                <a:solidFill>
                  <a:schemeClr val="accent1"/>
                </a:solidFill>
              </a:rPr>
              <a:t>下期も引き続き、ご協力をよろしくお願いいたします</a:t>
            </a:r>
          </a:p>
        </p:txBody>
      </p:sp>
    </p:spTree>
    <p:extLst>
      <p:ext uri="{BB962C8B-B14F-4D97-AF65-F5344CB8AC3E}">
        <p14:creationId xmlns:p14="http://schemas.microsoft.com/office/powerpoint/2010/main" val="493325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42</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連続最適化で、実数値</a:t>
            </a:r>
            <a:r>
              <a:rPr lang="en-US" altLang="ja-JP" sz="2800" dirty="0"/>
              <a:t>GA</a:t>
            </a:r>
            <a:r>
              <a:rPr lang="ja-JP" altLang="en-US" sz="2800" dirty="0"/>
              <a:t>よりも優秀な近傍生成は、適応的パラメータ調整を具備する手法である。</a:t>
            </a:r>
            <a:endParaRPr lang="en-US" altLang="ja-JP" sz="28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765CE15-BC7C-464E-9A7F-A8D99F2A7A85}"/>
                  </a:ext>
                </a:extLst>
              </p:cNvPr>
              <p:cNvSpPr txBox="1"/>
              <p:nvPr/>
            </p:nvSpPr>
            <p:spPr>
              <a:xfrm>
                <a:off x="832111" y="3164822"/>
                <a:ext cx="3796149" cy="3252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𝑤</m:t>
                      </m:r>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e>
                      </m:d>
                      <m:r>
                        <a:rPr kumimoji="1" lang="en-US" altLang="ja-JP" sz="1400" b="1" i="1" smtClean="0">
                          <a:latin typeface="Cambria Math" panose="02040503050406030204" pitchFamily="18" charset="0"/>
                        </a:rPr>
                        <m:t>=</m:t>
                      </m:r>
                      <m:r>
                        <a:rPr kumimoji="1" lang="en-US" altLang="ja-JP" sz="1400" i="1">
                          <a:latin typeface="Cambria Math" panose="02040503050406030204" pitchFamily="18" charset="0"/>
                        </a:rPr>
                        <m:t>𝑤</m:t>
                      </m:r>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0" i="1" smtClean="0">
                          <a:latin typeface="Cambria Math" panose="02040503050406030204" pitchFamily="18" charset="0"/>
                        </a:rPr>
                        <m:t>+</m:t>
                      </m:r>
                      <m:r>
                        <m:rPr>
                          <m:sty m:val="p"/>
                        </m:rPr>
                        <a:rPr kumimoji="1" lang="en-US" altLang="ja-JP" sz="1400" b="0" i="0" smtClean="0">
                          <a:latin typeface="Cambria Math" panose="02040503050406030204" pitchFamily="18" charset="0"/>
                        </a:rPr>
                        <m:t>sgn</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𝑃</m:t>
                          </m:r>
                        </m:e>
                        <m:sub>
                          <m:r>
                            <m:rPr>
                              <m:sty m:val="p"/>
                            </m:rPr>
                            <a:rPr kumimoji="1" lang="en-US" altLang="ja-JP" sz="1400" b="0" i="0" smtClean="0">
                              <a:latin typeface="Cambria Math" panose="02040503050406030204" pitchFamily="18" charset="0"/>
                            </a:rPr>
                            <m:t>target</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r>
                        <m:rPr>
                          <m:sty m:val="p"/>
                        </m:rPr>
                        <a:rPr kumimoji="1" lang="en-US" altLang="ja-JP" sz="1400">
                          <a:latin typeface="Cambria Math" panose="02040503050406030204" pitchFamily="18" charset="0"/>
                        </a:rPr>
                        <m:t>Δ</m:t>
                      </m:r>
                      <m:r>
                        <a:rPr kumimoji="1" lang="en-US" altLang="ja-JP" sz="1400" i="1">
                          <a:latin typeface="Cambria Math" panose="02040503050406030204" pitchFamily="18" charset="0"/>
                        </a:rPr>
                        <m:t>𝑤</m:t>
                      </m:r>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1765CE15-BC7C-464E-9A7F-A8D99F2A7A85}"/>
                  </a:ext>
                </a:extLst>
              </p:cNvPr>
              <p:cNvSpPr txBox="1">
                <a:spLocks noRot="1" noChangeAspect="1" noMove="1" noResize="1" noEditPoints="1" noAdjustHandles="1" noChangeArrowheads="1" noChangeShapeType="1" noTextEdit="1"/>
              </p:cNvSpPr>
              <p:nvPr/>
            </p:nvSpPr>
            <p:spPr>
              <a:xfrm>
                <a:off x="832111" y="3164822"/>
                <a:ext cx="3796149" cy="325282"/>
              </a:xfrm>
              <a:prstGeom prst="rect">
                <a:avLst/>
              </a:prstGeom>
              <a:blipFill>
                <a:blip r:embed="rId2"/>
                <a:stretch>
                  <a:fillRect b="-3704"/>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BE25C1A1-DD77-4C98-AB21-C939B076EFEE}"/>
              </a:ext>
            </a:extLst>
          </p:cNvPr>
          <p:cNvSpPr txBox="1"/>
          <p:nvPr/>
        </p:nvSpPr>
        <p:spPr>
          <a:xfrm>
            <a:off x="1726998" y="1951709"/>
            <a:ext cx="2107929" cy="369332"/>
          </a:xfrm>
          <a:prstGeom prst="rect">
            <a:avLst/>
          </a:prstGeom>
          <a:noFill/>
        </p:spPr>
        <p:txBody>
          <a:bodyPr wrap="square" rtlCol="0">
            <a:spAutoFit/>
          </a:bodyPr>
          <a:lstStyle/>
          <a:p>
            <a:pPr algn="ctr"/>
            <a:r>
              <a:rPr kumimoji="1" lang="en-US" altLang="ja-JP" dirty="0"/>
              <a:t>AFPSO</a:t>
            </a:r>
            <a:r>
              <a:rPr kumimoji="1" lang="en-US" altLang="ja-JP" sz="1600" dirty="0"/>
              <a:t>[1]</a:t>
            </a:r>
            <a:endParaRPr kumimoji="1" lang="ja-JP" altLang="en-US" dirty="0"/>
          </a:p>
        </p:txBody>
      </p:sp>
      <p:cxnSp>
        <p:nvCxnSpPr>
          <p:cNvPr id="30" name="直線コネクタ 29">
            <a:extLst>
              <a:ext uri="{FF2B5EF4-FFF2-40B4-BE49-F238E27FC236}">
                <a16:creationId xmlns:a16="http://schemas.microsoft.com/office/drawing/2014/main" id="{4DCF906D-C021-4CD3-8A0E-0EA534EA6AE7}"/>
              </a:ext>
            </a:extLst>
          </p:cNvPr>
          <p:cNvCxnSpPr>
            <a:cxnSpLocks/>
          </p:cNvCxnSpPr>
          <p:nvPr/>
        </p:nvCxnSpPr>
        <p:spPr>
          <a:xfrm flipH="1">
            <a:off x="440401" y="2349581"/>
            <a:ext cx="4579570"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E432DE-38EE-4951-84F6-7EFC4ECACDD3}"/>
                  </a:ext>
                </a:extLst>
              </p:cNvPr>
              <p:cNvSpPr txBox="1"/>
              <p:nvPr/>
            </p:nvSpPr>
            <p:spPr>
              <a:xfrm>
                <a:off x="738852" y="2513968"/>
                <a:ext cx="4103270" cy="584775"/>
              </a:xfrm>
              <a:prstGeom prst="rect">
                <a:avLst/>
              </a:prstGeom>
              <a:noFill/>
            </p:spPr>
            <p:txBody>
              <a:bodyPr wrap="square" rtlCol="0">
                <a:spAutoFit/>
              </a:bodyPr>
              <a:lstStyle/>
              <a:p>
                <a:r>
                  <a:rPr kumimoji="1" lang="en-US" altLang="ja-JP" sz="1600" b="1" dirty="0"/>
                  <a:t>PSO</a:t>
                </a:r>
                <a:r>
                  <a:rPr kumimoji="1" lang="ja-JP" altLang="en-US" sz="1600" b="1" dirty="0"/>
                  <a:t>の活性度を目標値に制御するように、</a:t>
                </a:r>
                <a:endParaRPr kumimoji="1" lang="en-US" altLang="ja-JP" sz="1600" b="1" dirty="0"/>
              </a:p>
              <a:p>
                <a:r>
                  <a:rPr kumimoji="1" lang="ja-JP" altLang="en-US" sz="1600" b="1" dirty="0"/>
                  <a:t>パラメータ</a:t>
                </a:r>
                <a14:m>
                  <m:oMath xmlns:m="http://schemas.openxmlformats.org/officeDocument/2006/math">
                    <m:r>
                      <a:rPr kumimoji="1" lang="en-US" altLang="ja-JP" sz="1600" i="1" smtClean="0">
                        <a:latin typeface="Cambria Math" panose="02040503050406030204" pitchFamily="18" charset="0"/>
                      </a:rPr>
                      <m:t>𝑤</m:t>
                    </m:r>
                  </m:oMath>
                </a14:m>
                <a:r>
                  <a:rPr kumimoji="1" lang="ja-JP" altLang="en-US" sz="1600" b="1" dirty="0"/>
                  <a:t>を適応的に調整する。</a:t>
                </a:r>
                <a:endParaRPr kumimoji="1" lang="en-US" altLang="ja-JP" sz="1600" b="1" dirty="0"/>
              </a:p>
            </p:txBody>
          </p:sp>
        </mc:Choice>
        <mc:Fallback xmlns="">
          <p:sp>
            <p:nvSpPr>
              <p:cNvPr id="32" name="テキスト ボックス 31">
                <a:extLst>
                  <a:ext uri="{FF2B5EF4-FFF2-40B4-BE49-F238E27FC236}">
                    <a16:creationId xmlns:a16="http://schemas.microsoft.com/office/drawing/2014/main" id="{C5E432DE-38EE-4951-84F6-7EFC4ECACDD3}"/>
                  </a:ext>
                </a:extLst>
              </p:cNvPr>
              <p:cNvSpPr txBox="1">
                <a:spLocks noRot="1" noChangeAspect="1" noMove="1" noResize="1" noEditPoints="1" noAdjustHandles="1" noChangeArrowheads="1" noChangeShapeType="1" noTextEdit="1"/>
              </p:cNvSpPr>
              <p:nvPr/>
            </p:nvSpPr>
            <p:spPr>
              <a:xfrm>
                <a:off x="738852" y="2513968"/>
                <a:ext cx="4103270" cy="584775"/>
              </a:xfrm>
              <a:prstGeom prst="rect">
                <a:avLst/>
              </a:prstGeom>
              <a:blipFill>
                <a:blip r:embed="rId3"/>
                <a:stretch>
                  <a:fillRect l="-743" t="-3125" b="-12500"/>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3470638-B896-48C5-BA30-D20763C1A429}"/>
              </a:ext>
            </a:extLst>
          </p:cNvPr>
          <p:cNvSpPr txBox="1"/>
          <p:nvPr/>
        </p:nvSpPr>
        <p:spPr>
          <a:xfrm>
            <a:off x="7225818" y="1945006"/>
            <a:ext cx="2714979" cy="369332"/>
          </a:xfrm>
          <a:prstGeom prst="rect">
            <a:avLst/>
          </a:prstGeom>
          <a:noFill/>
        </p:spPr>
        <p:txBody>
          <a:bodyPr wrap="square" rtlCol="0">
            <a:spAutoFit/>
          </a:bodyPr>
          <a:lstStyle/>
          <a:p>
            <a:pPr algn="ctr"/>
            <a:r>
              <a:rPr kumimoji="1" lang="en-US" altLang="ja-JP" dirty="0"/>
              <a:t>JADE</a:t>
            </a:r>
            <a:r>
              <a:rPr kumimoji="1" lang="en-US" altLang="ja-JP" sz="1600" dirty="0"/>
              <a:t>[2]</a:t>
            </a:r>
            <a:r>
              <a:rPr kumimoji="1" lang="ja-JP" altLang="en-US" sz="1600" dirty="0"/>
              <a:t>／</a:t>
            </a:r>
            <a:r>
              <a:rPr kumimoji="1" lang="en-US" altLang="ja-JP" dirty="0"/>
              <a:t>SHADE</a:t>
            </a:r>
            <a:r>
              <a:rPr kumimoji="1" lang="en-US" altLang="ja-JP" sz="1600" dirty="0"/>
              <a:t>[3]</a:t>
            </a:r>
            <a:endParaRPr kumimoji="1" lang="ja-JP" altLang="en-US" dirty="0"/>
          </a:p>
        </p:txBody>
      </p:sp>
      <p:cxnSp>
        <p:nvCxnSpPr>
          <p:cNvPr id="54" name="直線コネクタ 53">
            <a:extLst>
              <a:ext uri="{FF2B5EF4-FFF2-40B4-BE49-F238E27FC236}">
                <a16:creationId xmlns:a16="http://schemas.microsoft.com/office/drawing/2014/main" id="{D1433DEA-5E36-4C90-A37E-E44B280AF385}"/>
              </a:ext>
            </a:extLst>
          </p:cNvPr>
          <p:cNvCxnSpPr>
            <a:cxnSpLocks/>
          </p:cNvCxnSpPr>
          <p:nvPr/>
        </p:nvCxnSpPr>
        <p:spPr>
          <a:xfrm flipH="1">
            <a:off x="5328782" y="2349581"/>
            <a:ext cx="647688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1BE0FA2D-6C3D-4195-AD14-D6CFC5EE449F}"/>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[3] R. Tanabe et al.: “Success-History Based Parameter Adaptation for Differential Evolution” (2013) </a:t>
            </a:r>
            <a:endParaRPr kumimoji="1" lang="ja-JP" altLang="en-US" sz="1200" dirty="0"/>
          </a:p>
        </p:txBody>
      </p:sp>
      <p:sp>
        <p:nvSpPr>
          <p:cNvPr id="58" name="テキスト ボックス 57">
            <a:extLst>
              <a:ext uri="{FF2B5EF4-FFF2-40B4-BE49-F238E27FC236}">
                <a16:creationId xmlns:a16="http://schemas.microsoft.com/office/drawing/2014/main" id="{64E7F973-B6B5-490E-A472-41298A43E339}"/>
              </a:ext>
            </a:extLst>
          </p:cNvPr>
          <p:cNvSpPr txBox="1"/>
          <p:nvPr/>
        </p:nvSpPr>
        <p:spPr>
          <a:xfrm>
            <a:off x="298876" y="5736413"/>
            <a:ext cx="6876066" cy="276999"/>
          </a:xfrm>
          <a:prstGeom prst="rect">
            <a:avLst/>
          </a:prstGeom>
          <a:noFill/>
        </p:spPr>
        <p:txBody>
          <a:bodyPr wrap="square" rtlCol="0">
            <a:spAutoFit/>
          </a:bodyPr>
          <a:lstStyle/>
          <a:p>
            <a:r>
              <a:rPr kumimoji="1" lang="en-US" altLang="ja-JP" sz="1200" dirty="0"/>
              <a:t>[2] J. Zhang et al.: “JADE: Adaptive differential evolution with optional external archive” (2009) </a:t>
            </a:r>
            <a:endParaRPr kumimoji="1" lang="ja-JP" altLang="en-US" sz="1200" dirty="0"/>
          </a:p>
        </p:txBody>
      </p:sp>
      <p:sp>
        <p:nvSpPr>
          <p:cNvPr id="59" name="テキスト ボックス 58">
            <a:extLst>
              <a:ext uri="{FF2B5EF4-FFF2-40B4-BE49-F238E27FC236}">
                <a16:creationId xmlns:a16="http://schemas.microsoft.com/office/drawing/2014/main" id="{3918D20F-9740-401D-8E5D-34E211AA4515}"/>
              </a:ext>
            </a:extLst>
          </p:cNvPr>
          <p:cNvSpPr txBox="1"/>
          <p:nvPr/>
        </p:nvSpPr>
        <p:spPr>
          <a:xfrm>
            <a:off x="298876" y="5506003"/>
            <a:ext cx="9715244" cy="276999"/>
          </a:xfrm>
          <a:prstGeom prst="rect">
            <a:avLst/>
          </a:prstGeom>
          <a:noFill/>
        </p:spPr>
        <p:txBody>
          <a:bodyPr wrap="square" rtlCol="0">
            <a:spAutoFit/>
          </a:bodyPr>
          <a:lstStyle/>
          <a:p>
            <a:r>
              <a:rPr kumimoji="1" lang="en-US" altLang="ja-JP" sz="1200" dirty="0"/>
              <a:t>[1] K. Yasuda et al.: “Particle Swarm Optimization: A Numerical Stability Analysis and Parameter Adjustment Based on Swarm Activity” (2008) </a:t>
            </a:r>
            <a:endParaRPr kumimoji="1" lang="ja-JP" altLang="en-US" sz="1200" dirty="0"/>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C3EE76BF-1532-42C4-BA78-6EB63891FF0A}"/>
                  </a:ext>
                </a:extLst>
              </p:cNvPr>
              <p:cNvSpPr txBox="1"/>
              <p:nvPr/>
            </p:nvSpPr>
            <p:spPr>
              <a:xfrm>
                <a:off x="6247572" y="2513968"/>
                <a:ext cx="4487329" cy="592791"/>
              </a:xfrm>
              <a:prstGeom prst="rect">
                <a:avLst/>
              </a:prstGeom>
              <a:noFill/>
            </p:spPr>
            <p:txBody>
              <a:bodyPr wrap="square" rtlCol="0">
                <a:spAutoFit/>
              </a:bodyPr>
              <a:lstStyle/>
              <a:p>
                <a:r>
                  <a:rPr kumimoji="1" lang="en-US" altLang="ja-JP" sz="1600" b="1" dirty="0"/>
                  <a:t>DE</a:t>
                </a:r>
                <a:r>
                  <a:rPr kumimoji="1" lang="ja-JP" altLang="en-US" sz="1600" b="1" dirty="0"/>
                  <a:t>の各個体に別々のパラメータ</a:t>
                </a:r>
                <a14:m>
                  <m:oMath xmlns:m="http://schemas.openxmlformats.org/officeDocument/2006/math">
                    <m:r>
                      <a:rPr kumimoji="1" lang="en-US" altLang="ja-JP" sz="1600" b="1" i="0" smtClean="0">
                        <a:latin typeface="Cambria Math" panose="02040503050406030204" pitchFamily="18" charset="0"/>
                      </a:rPr>
                      <m:t>(</m:t>
                    </m:r>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𝐹</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𝐶</m:t>
                        </m:r>
                      </m:e>
                      <m:sup>
                        <m:r>
                          <a:rPr kumimoji="1" lang="en-US" altLang="ja-JP" sz="1600" i="1">
                            <a:latin typeface="Cambria Math" panose="02040503050406030204" pitchFamily="18" charset="0"/>
                          </a:rPr>
                          <m:t>𝑖</m:t>
                        </m:r>
                      </m:sup>
                    </m:sSup>
                    <m:r>
                      <a:rPr kumimoji="1" lang="en-US" altLang="ja-JP" sz="1600" b="0" i="1" smtClean="0">
                        <a:latin typeface="Cambria Math" panose="02040503050406030204" pitchFamily="18" charset="0"/>
                      </a:rPr>
                      <m:t>)</m:t>
                    </m:r>
                  </m:oMath>
                </a14:m>
                <a:r>
                  <a:rPr kumimoji="1" lang="ja-JP" altLang="en-US" sz="1600" b="1" dirty="0"/>
                  <a:t>を割り当て、</a:t>
                </a:r>
                <a:endParaRPr kumimoji="1" lang="en-US" altLang="ja-JP" sz="1600" b="1" dirty="0"/>
              </a:p>
              <a:p>
                <a:r>
                  <a:rPr kumimoji="1" lang="ja-JP" altLang="en-US" sz="1600" b="1" dirty="0"/>
                  <a:t>改善成功したパラメータを徐々に学習していく。</a:t>
                </a:r>
                <a:endParaRPr kumimoji="1" lang="en-US" altLang="ja-JP" sz="1600" b="1" dirty="0"/>
              </a:p>
            </p:txBody>
          </p:sp>
        </mc:Choice>
        <mc:Fallback xmlns="">
          <p:sp>
            <p:nvSpPr>
              <p:cNvPr id="60" name="テキスト ボックス 59">
                <a:extLst>
                  <a:ext uri="{FF2B5EF4-FFF2-40B4-BE49-F238E27FC236}">
                    <a16:creationId xmlns:a16="http://schemas.microsoft.com/office/drawing/2014/main" id="{C3EE76BF-1532-42C4-BA78-6EB63891FF0A}"/>
                  </a:ext>
                </a:extLst>
              </p:cNvPr>
              <p:cNvSpPr txBox="1">
                <a:spLocks noRot="1" noChangeAspect="1" noMove="1" noResize="1" noEditPoints="1" noAdjustHandles="1" noChangeArrowheads="1" noChangeShapeType="1" noTextEdit="1"/>
              </p:cNvSpPr>
              <p:nvPr/>
            </p:nvSpPr>
            <p:spPr>
              <a:xfrm>
                <a:off x="6247572" y="2513968"/>
                <a:ext cx="4487329" cy="592791"/>
              </a:xfrm>
              <a:prstGeom prst="rect">
                <a:avLst/>
              </a:prstGeom>
              <a:blipFill>
                <a:blip r:embed="rId4"/>
                <a:stretch>
                  <a:fillRect l="-815" t="-2041" r="-3804"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CDCE50C-8A26-4B8B-8E17-49AE6FAC40F5}"/>
                  </a:ext>
                </a:extLst>
              </p:cNvPr>
              <p:cNvSpPr txBox="1"/>
              <p:nvPr/>
            </p:nvSpPr>
            <p:spPr>
              <a:xfrm>
                <a:off x="385875" y="4158806"/>
                <a:ext cx="2210548" cy="6805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𝑃</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𝑘</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m:t>
                      </m:r>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𝑚</m:t>
                          </m:r>
                          <m:rad>
                            <m:radPr>
                              <m:degHide m:val="on"/>
                              <m:ctrlPr>
                                <a:rPr kumimoji="1" lang="en-US" altLang="ja-JP" sz="1400" i="1" smtClean="0">
                                  <a:latin typeface="Cambria Math" panose="02040503050406030204" pitchFamily="18" charset="0"/>
                                </a:rPr>
                              </m:ctrlPr>
                            </m:radPr>
                            <m:deg/>
                            <m:e>
                              <m:r>
                                <a:rPr kumimoji="1" lang="en-US" altLang="ja-JP" sz="1400" b="0" i="1">
                                  <a:latin typeface="Cambria Math" panose="02040503050406030204" pitchFamily="18" charset="0"/>
                                </a:rPr>
                                <m:t>𝑁</m:t>
                              </m:r>
                            </m:e>
                          </m:rad>
                        </m:den>
                      </m:f>
                      <m:nary>
                        <m:naryPr>
                          <m:chr m:val="∑"/>
                          <m:ctrlPr>
                            <a:rPr kumimoji="1" lang="en-US" altLang="ja-JP" sz="140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𝑚</m:t>
                          </m:r>
                        </m:sup>
                        <m:e>
                          <m:d>
                            <m:dPr>
                              <m:begChr m:val="‖"/>
                              <m:endChr m:val="‖"/>
                              <m:ctrlPr>
                                <a:rPr kumimoji="1" lang="en-US" altLang="ja-JP" sz="140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𝒗</m:t>
                                  </m:r>
                                </m:e>
                                <m:sup>
                                  <m:r>
                                    <a:rPr kumimoji="1" lang="en-US" altLang="ja-JP" sz="1400" b="0" i="1" smtClean="0">
                                      <a:latin typeface="Cambria Math" panose="02040503050406030204" pitchFamily="18" charset="0"/>
                                    </a:rPr>
                                    <m:t>𝑖</m:t>
                                  </m:r>
                                </m:sup>
                              </m:sSup>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m:t>
                              </m:r>
                            </m:e>
                          </m:d>
                        </m:e>
                      </m:nary>
                    </m:oMath>
                  </m:oMathPara>
                </a14:m>
                <a:endParaRPr kumimoji="1" lang="ja-JP" altLang="en-US" sz="1400" dirty="0"/>
              </a:p>
            </p:txBody>
          </p:sp>
        </mc:Choice>
        <mc:Fallback xmlns="">
          <p:sp>
            <p:nvSpPr>
              <p:cNvPr id="61" name="テキスト ボックス 60">
                <a:extLst>
                  <a:ext uri="{FF2B5EF4-FFF2-40B4-BE49-F238E27FC236}">
                    <a16:creationId xmlns:a16="http://schemas.microsoft.com/office/drawing/2014/main" id="{4CDCE50C-8A26-4B8B-8E17-49AE6FAC40F5}"/>
                  </a:ext>
                </a:extLst>
              </p:cNvPr>
              <p:cNvSpPr txBox="1">
                <a:spLocks noRot="1" noChangeAspect="1" noMove="1" noResize="1" noEditPoints="1" noAdjustHandles="1" noChangeArrowheads="1" noChangeShapeType="1" noTextEdit="1"/>
              </p:cNvSpPr>
              <p:nvPr/>
            </p:nvSpPr>
            <p:spPr>
              <a:xfrm>
                <a:off x="385875" y="4158806"/>
                <a:ext cx="2210548" cy="680507"/>
              </a:xfrm>
              <a:prstGeom prst="rect">
                <a:avLst/>
              </a:prstGeom>
              <a:blipFill>
                <a:blip r:embed="rId5"/>
                <a:stretch>
                  <a:fillRect/>
                </a:stretch>
              </a:blipFill>
            </p:spPr>
            <p:txBody>
              <a:bodyPr/>
              <a:lstStyle/>
              <a:p>
                <a:r>
                  <a:rPr lang="ja-JP" altLang="en-US">
                    <a:noFill/>
                  </a:rPr>
                  <a:t> </a:t>
                </a:r>
              </a:p>
            </p:txBody>
          </p:sp>
        </mc:Fallback>
      </mc:AlternateContent>
      <p:grpSp>
        <p:nvGrpSpPr>
          <p:cNvPr id="62" name="グループ化 61">
            <a:extLst>
              <a:ext uri="{FF2B5EF4-FFF2-40B4-BE49-F238E27FC236}">
                <a16:creationId xmlns:a16="http://schemas.microsoft.com/office/drawing/2014/main" id="{7C950523-103F-4A53-94CC-9079F3F727CF}"/>
              </a:ext>
            </a:extLst>
          </p:cNvPr>
          <p:cNvGrpSpPr>
            <a:grpSpLocks noChangeAspect="1"/>
          </p:cNvGrpSpPr>
          <p:nvPr/>
        </p:nvGrpSpPr>
        <p:grpSpPr>
          <a:xfrm>
            <a:off x="2373634" y="3545990"/>
            <a:ext cx="2702595" cy="1577201"/>
            <a:chOff x="3581401" y="3714536"/>
            <a:chExt cx="4361688" cy="2677338"/>
          </a:xfrm>
        </p:grpSpPr>
        <p:pic>
          <p:nvPicPr>
            <p:cNvPr id="63" name="図 62">
              <a:extLst>
                <a:ext uri="{FF2B5EF4-FFF2-40B4-BE49-F238E27FC236}">
                  <a16:creationId xmlns:a16="http://schemas.microsoft.com/office/drawing/2014/main" id="{954D3CB1-2E04-463D-B4D8-1C3D0245B03E}"/>
                </a:ext>
              </a:extLst>
            </p:cNvPr>
            <p:cNvPicPr>
              <a:picLocks noChangeAspect="1"/>
            </p:cNvPicPr>
            <p:nvPr/>
          </p:nvPicPr>
          <p:blipFill rotWithShape="1">
            <a:blip r:embed="rId6">
              <a:extLst>
                <a:ext uri="{28A0092B-C50C-407E-A947-70E740481C1C}">
                  <a14:useLocalDpi xmlns:a14="http://schemas.microsoft.com/office/drawing/2010/main" val="0"/>
                </a:ext>
              </a:extLst>
            </a:blip>
            <a:srcRect t="93117"/>
            <a:stretch/>
          </p:blipFill>
          <p:spPr>
            <a:xfrm>
              <a:off x="3581401" y="6123110"/>
              <a:ext cx="4361688" cy="268764"/>
            </a:xfrm>
            <a:prstGeom prst="rect">
              <a:avLst/>
            </a:prstGeom>
          </p:spPr>
        </p:pic>
        <p:pic>
          <p:nvPicPr>
            <p:cNvPr id="64" name="図 63">
              <a:extLst>
                <a:ext uri="{FF2B5EF4-FFF2-40B4-BE49-F238E27FC236}">
                  <a16:creationId xmlns:a16="http://schemas.microsoft.com/office/drawing/2014/main" id="{E02BB1E5-1A34-406E-BAFD-89D46D8D0AB4}"/>
                </a:ext>
              </a:extLst>
            </p:cNvPr>
            <p:cNvPicPr>
              <a:picLocks noChangeAspect="1"/>
            </p:cNvPicPr>
            <p:nvPr/>
          </p:nvPicPr>
          <p:blipFill rotWithShape="1">
            <a:blip r:embed="rId6">
              <a:extLst>
                <a:ext uri="{28A0092B-C50C-407E-A947-70E740481C1C}">
                  <a14:useLocalDpi xmlns:a14="http://schemas.microsoft.com/office/drawing/2010/main" val="0"/>
                </a:ext>
              </a:extLst>
            </a:blip>
            <a:srcRect b="38451"/>
            <a:stretch/>
          </p:blipFill>
          <p:spPr>
            <a:xfrm>
              <a:off x="3581401" y="3714536"/>
              <a:ext cx="4361688" cy="2403182"/>
            </a:xfrm>
            <a:prstGeom prst="rect">
              <a:avLst/>
            </a:prstGeom>
          </p:spPr>
        </p:pic>
      </p:grpSp>
      <p:sp>
        <p:nvSpPr>
          <p:cNvPr id="65" name="テキスト ボックス 64">
            <a:extLst>
              <a:ext uri="{FF2B5EF4-FFF2-40B4-BE49-F238E27FC236}">
                <a16:creationId xmlns:a16="http://schemas.microsoft.com/office/drawing/2014/main" id="{A0AADB0B-5F09-4B2A-B165-6D32577EB108}"/>
              </a:ext>
            </a:extLst>
          </p:cNvPr>
          <p:cNvSpPr txBox="1"/>
          <p:nvPr/>
        </p:nvSpPr>
        <p:spPr>
          <a:xfrm>
            <a:off x="205590" y="3796602"/>
            <a:ext cx="2524595" cy="338554"/>
          </a:xfrm>
          <a:prstGeom prst="rect">
            <a:avLst/>
          </a:prstGeom>
          <a:noFill/>
        </p:spPr>
        <p:txBody>
          <a:bodyPr wrap="square" rtlCol="0">
            <a:spAutoFit/>
          </a:bodyPr>
          <a:lstStyle/>
          <a:p>
            <a:pPr algn="ctr"/>
            <a:r>
              <a:rPr kumimoji="1" lang="ja-JP" altLang="en-US" sz="1600" dirty="0"/>
              <a:t>群の活性度（評価指標）</a:t>
            </a: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8DAE1C9-6823-4DD6-889F-4D5F2FC86F4D}"/>
                  </a:ext>
                </a:extLst>
              </p:cNvPr>
              <p:cNvSpPr txBox="1"/>
              <p:nvPr/>
            </p:nvSpPr>
            <p:spPr>
              <a:xfrm>
                <a:off x="9753565" y="3633275"/>
                <a:ext cx="2230290" cy="537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1400" i="1" smtClean="0">
                              <a:latin typeface="Cambria Math" panose="02040503050406030204" pitchFamily="18" charset="0"/>
                            </a:rPr>
                          </m:ctrlPr>
                        </m:sSupPr>
                        <m:e>
                          <m:r>
                            <a:rPr kumimoji="1" lang="en-US" altLang="ja-JP" sz="1400" b="0" i="1" smtClean="0">
                              <a:latin typeface="Cambria Math" panose="02040503050406030204" pitchFamily="18" charset="0"/>
                            </a:rPr>
                            <m:t>𝐹</m:t>
                          </m:r>
                        </m:e>
                        <m:sup>
                          <m:r>
                            <a:rPr kumimoji="1" lang="en-US" altLang="ja-JP" sz="1400" i="1">
                              <a:latin typeface="Cambria Math" panose="02040503050406030204" pitchFamily="18" charset="0"/>
                            </a:rPr>
                            <m:t>𝑖</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en-US" altLang="ja-JP" sz="1400" b="1" i="1">
                          <a:latin typeface="Cambria Math" panose="02040503050406030204" pitchFamily="18" charset="0"/>
                        </a:rPr>
                        <m:t>∼</m:t>
                      </m:r>
                      <m:r>
                        <a:rPr kumimoji="1" lang="en-US" altLang="ja-JP" sz="1400" b="0" i="1" smtClean="0">
                          <a:latin typeface="Cambria Math" panose="02040503050406030204" pitchFamily="18" charset="0"/>
                        </a:rPr>
                        <m:t>𝐶𝑎𝑢𝑐h𝑦</m:t>
                      </m:r>
                      <m:d>
                        <m:dPr>
                          <m:ctrlPr>
                            <a:rPr kumimoji="1" lang="en-US" altLang="ja-JP" sz="1400" b="0" i="1" smtClean="0">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𝜇</m:t>
                              </m:r>
                            </m:e>
                            <m:sub>
                              <m:r>
                                <a:rPr kumimoji="1" lang="en-US" altLang="ja-JP" sz="1400" b="0" i="1" smtClean="0">
                                  <a:latin typeface="Cambria Math" panose="02040503050406030204" pitchFamily="18" charset="0"/>
                                </a:rPr>
                                <m:t>𝐹</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𝜎</m:t>
                              </m:r>
                            </m:e>
                            <m:sub>
                              <m:r>
                                <a:rPr kumimoji="1" lang="en-US" altLang="ja-JP" sz="1400" b="0" i="1" smtClean="0">
                                  <a:latin typeface="Cambria Math" panose="02040503050406030204" pitchFamily="18" charset="0"/>
                                </a:rPr>
                                <m:t>𝐹</m:t>
                              </m:r>
                            </m:sub>
                          </m:sSub>
                        </m:e>
                      </m:d>
                      <m:r>
                        <a:rPr kumimoji="1" lang="en-US" altLang="ja-JP" sz="1400" b="0" i="1" smtClean="0">
                          <a:latin typeface="Cambria Math" panose="02040503050406030204" pitchFamily="18" charset="0"/>
                        </a:rPr>
                        <m:t>,</m:t>
                      </m:r>
                    </m:oMath>
                  </m:oMathPara>
                </a14:m>
                <a:endParaRPr kumimoji="1" lang="en-US" altLang="ja-JP"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𝐶</m:t>
                          </m:r>
                        </m:e>
                        <m:sup>
                          <m:r>
                            <a:rPr kumimoji="1" lang="en-US" altLang="ja-JP" sz="1400" b="0" i="1" smtClean="0">
                              <a:latin typeface="Cambria Math" panose="02040503050406030204" pitchFamily="18" charset="0"/>
                            </a:rPr>
                            <m:t>𝑖</m:t>
                          </m:r>
                        </m:sup>
                      </m:sSup>
                      <m:d>
                        <m:dPr>
                          <m:ctrlPr>
                            <a:rPr kumimoji="1" lang="en-US" altLang="ja-JP" sz="1400" i="1" smtClean="0">
                              <a:latin typeface="Cambria Math" panose="02040503050406030204" pitchFamily="18" charset="0"/>
                            </a:rPr>
                          </m:ctrlPr>
                        </m:dPr>
                        <m:e>
                          <m:r>
                            <a:rPr kumimoji="1" lang="en-US" altLang="ja-JP" sz="1400" b="0" i="1" smtClean="0">
                              <a:latin typeface="Cambria Math" panose="02040503050406030204" pitchFamily="18" charset="0"/>
                            </a:rPr>
                            <m:t>𝑘</m:t>
                          </m:r>
                        </m:e>
                      </m:d>
                      <m:r>
                        <a:rPr kumimoji="1" lang="en-US" altLang="ja-JP" sz="1400" b="1" i="1" smtClean="0">
                          <a:latin typeface="Cambria Math" panose="02040503050406030204" pitchFamily="18" charset="0"/>
                        </a:rPr>
                        <m:t>∼</m:t>
                      </m:r>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𝑜𝑟𝑚𝑎𝑙</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𝜇</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𝜎</m:t>
                          </m:r>
                        </m:e>
                        <m:sub>
                          <m:r>
                            <a:rPr kumimoji="1" lang="en-US" altLang="ja-JP" sz="1400" b="0" i="1" smtClean="0">
                              <a:latin typeface="Cambria Math" panose="02040503050406030204" pitchFamily="18" charset="0"/>
                            </a:rPr>
                            <m:t>𝐶</m:t>
                          </m:r>
                        </m:sub>
                      </m:sSub>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66" name="テキスト ボックス 65">
                <a:extLst>
                  <a:ext uri="{FF2B5EF4-FFF2-40B4-BE49-F238E27FC236}">
                    <a16:creationId xmlns:a16="http://schemas.microsoft.com/office/drawing/2014/main" id="{38DAE1C9-6823-4DD6-889F-4D5F2FC86F4D}"/>
                  </a:ext>
                </a:extLst>
              </p:cNvPr>
              <p:cNvSpPr txBox="1">
                <a:spLocks noRot="1" noChangeAspect="1" noMove="1" noResize="1" noEditPoints="1" noAdjustHandles="1" noChangeArrowheads="1" noChangeShapeType="1" noTextEdit="1"/>
              </p:cNvSpPr>
              <p:nvPr/>
            </p:nvSpPr>
            <p:spPr>
              <a:xfrm>
                <a:off x="9753565" y="3633275"/>
                <a:ext cx="2230290" cy="537070"/>
              </a:xfrm>
              <a:prstGeom prst="rect">
                <a:avLst/>
              </a:prstGeom>
              <a:blipFill>
                <a:blip r:embed="rId7"/>
                <a:stretch>
                  <a:fillRect b="-5682"/>
                </a:stretch>
              </a:blipFill>
            </p:spPr>
            <p:txBody>
              <a:bodyPr/>
              <a:lstStyle/>
              <a:p>
                <a:r>
                  <a:rPr lang="ja-JP" altLang="en-US">
                    <a:noFill/>
                  </a:rPr>
                  <a:t> </a:t>
                </a:r>
              </a:p>
            </p:txBody>
          </p:sp>
        </mc:Fallback>
      </mc:AlternateContent>
      <p:sp>
        <p:nvSpPr>
          <p:cNvPr id="68" name="楕円 67">
            <a:extLst>
              <a:ext uri="{FF2B5EF4-FFF2-40B4-BE49-F238E27FC236}">
                <a16:creationId xmlns:a16="http://schemas.microsoft.com/office/drawing/2014/main" id="{B3358422-E370-4C7E-A3B8-565B62DB6BF1}"/>
              </a:ext>
            </a:extLst>
          </p:cNvPr>
          <p:cNvSpPr>
            <a:spLocks noChangeAspect="1"/>
          </p:cNvSpPr>
          <p:nvPr/>
        </p:nvSpPr>
        <p:spPr>
          <a:xfrm>
            <a:off x="5748931" y="36479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8F9B251E-3EEE-4550-8847-47094D756FC0}"/>
              </a:ext>
            </a:extLst>
          </p:cNvPr>
          <p:cNvSpPr>
            <a:spLocks noChangeAspect="1"/>
          </p:cNvSpPr>
          <p:nvPr/>
        </p:nvSpPr>
        <p:spPr>
          <a:xfrm>
            <a:off x="5418564" y="38834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楕円 69">
            <a:extLst>
              <a:ext uri="{FF2B5EF4-FFF2-40B4-BE49-F238E27FC236}">
                <a16:creationId xmlns:a16="http://schemas.microsoft.com/office/drawing/2014/main" id="{1B588191-6D0F-4D0A-B752-A1102EC93FDF}"/>
              </a:ext>
            </a:extLst>
          </p:cNvPr>
          <p:cNvSpPr>
            <a:spLocks noChangeAspect="1"/>
          </p:cNvSpPr>
          <p:nvPr/>
        </p:nvSpPr>
        <p:spPr>
          <a:xfrm>
            <a:off x="6233538" y="3886633"/>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33804149-7DC2-4D1B-98F7-CE71875D98AA}"/>
              </a:ext>
            </a:extLst>
          </p:cNvPr>
          <p:cNvSpPr>
            <a:spLocks noChangeAspect="1"/>
          </p:cNvSpPr>
          <p:nvPr/>
        </p:nvSpPr>
        <p:spPr>
          <a:xfrm>
            <a:off x="6387552" y="430421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334C69F9-6105-4676-B6FA-323CAE2BE73D}"/>
              </a:ext>
            </a:extLst>
          </p:cNvPr>
          <p:cNvSpPr>
            <a:spLocks noChangeAspect="1"/>
          </p:cNvSpPr>
          <p:nvPr/>
        </p:nvSpPr>
        <p:spPr>
          <a:xfrm>
            <a:off x="5890427" y="4013007"/>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二等辺三角形 73">
            <a:extLst>
              <a:ext uri="{FF2B5EF4-FFF2-40B4-BE49-F238E27FC236}">
                <a16:creationId xmlns:a16="http://schemas.microsoft.com/office/drawing/2014/main" id="{3D7DA343-8DB6-4C46-B019-E14B5AFC07C4}"/>
              </a:ext>
            </a:extLst>
          </p:cNvPr>
          <p:cNvSpPr/>
          <p:nvPr/>
        </p:nvSpPr>
        <p:spPr>
          <a:xfrm rot="5400000">
            <a:off x="6503771" y="4230227"/>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2CA4ADB9-ED98-4ABB-B3C6-E1DB2E2ACE40}"/>
                  </a:ext>
                </a:extLst>
              </p:cNvPr>
              <p:cNvSpPr txBox="1"/>
              <p:nvPr/>
            </p:nvSpPr>
            <p:spPr>
              <a:xfrm>
                <a:off x="5217835" y="4520276"/>
                <a:ext cx="1644907" cy="584775"/>
              </a:xfrm>
              <a:prstGeom prst="rect">
                <a:avLst/>
              </a:prstGeom>
              <a:noFill/>
            </p:spPr>
            <p:txBody>
              <a:bodyPr wrap="square" rtlCol="0">
                <a:spAutoFit/>
              </a:bodyPr>
              <a:lstStyle/>
              <a:p>
                <a:pPr algn="ctr"/>
                <a:r>
                  <a:rPr kumimoji="1" lang="ja-JP" altLang="en-US" sz="1600" dirty="0">
                    <a:solidFill>
                      <a:schemeClr val="accent4"/>
                    </a:solidFill>
                  </a:rPr>
                  <a:t>改善に成功した</a:t>
                </a:r>
                <a:endParaRPr kumimoji="1" lang="en-US" altLang="ja-JP" sz="1600" dirty="0">
                  <a:solidFill>
                    <a:schemeClr val="accent4"/>
                  </a:solidFill>
                </a:endParaRPr>
              </a:p>
              <a:p>
                <a:pPr algn="ctr"/>
                <a:r>
                  <a:rPr kumimoji="1" lang="ja-JP" altLang="en-US" sz="1600" dirty="0">
                    <a:solidFill>
                      <a:schemeClr val="accent4"/>
                    </a:solidFill>
                  </a:rPr>
                  <a:t>パラメータの平均</a:t>
                </a:r>
                <a14:m>
                  <m:oMath xmlns:m="http://schemas.openxmlformats.org/officeDocument/2006/math">
                    <m:r>
                      <a:rPr kumimoji="1" lang="en-US" altLang="ja-JP" sz="1600" b="0" i="1" smtClean="0">
                        <a:solidFill>
                          <a:schemeClr val="accent4"/>
                        </a:solidFill>
                        <a:latin typeface="Cambria Math" panose="02040503050406030204" pitchFamily="18" charset="0"/>
                      </a:rPr>
                      <m:t>𝑆</m:t>
                    </m:r>
                  </m:oMath>
                </a14:m>
                <a:endParaRPr kumimoji="1" lang="ja-JP" altLang="en-US" sz="1600" dirty="0">
                  <a:solidFill>
                    <a:schemeClr val="accent4"/>
                  </a:solidFill>
                </a:endParaRPr>
              </a:p>
            </p:txBody>
          </p:sp>
        </mc:Choice>
        <mc:Fallback xmlns="">
          <p:sp>
            <p:nvSpPr>
              <p:cNvPr id="75" name="テキスト ボックス 74">
                <a:extLst>
                  <a:ext uri="{FF2B5EF4-FFF2-40B4-BE49-F238E27FC236}">
                    <a16:creationId xmlns:a16="http://schemas.microsoft.com/office/drawing/2014/main" id="{2CA4ADB9-ED98-4ABB-B3C6-E1DB2E2ACE40}"/>
                  </a:ext>
                </a:extLst>
              </p:cNvPr>
              <p:cNvSpPr txBox="1">
                <a:spLocks noRot="1" noChangeAspect="1" noMove="1" noResize="1" noEditPoints="1" noAdjustHandles="1" noChangeArrowheads="1" noChangeShapeType="1" noTextEdit="1"/>
              </p:cNvSpPr>
              <p:nvPr/>
            </p:nvSpPr>
            <p:spPr>
              <a:xfrm>
                <a:off x="5217835" y="4520276"/>
                <a:ext cx="1644907" cy="584775"/>
              </a:xfrm>
              <a:prstGeom prst="rect">
                <a:avLst/>
              </a:prstGeom>
              <a:blipFill>
                <a:blip r:embed="rId8"/>
                <a:stretch>
                  <a:fillRect l="-1111" t="-3158" b="-1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A245B31-2789-4F4F-A5B9-235ACB8C6E54}"/>
                  </a:ext>
                </a:extLst>
              </p:cNvPr>
              <p:cNvSpPr txBox="1"/>
              <p:nvPr/>
            </p:nvSpPr>
            <p:spPr>
              <a:xfrm>
                <a:off x="7411171" y="3228871"/>
                <a:ext cx="1524277" cy="338554"/>
              </a:xfrm>
              <a:prstGeom prst="rect">
                <a:avLst/>
              </a:prstGeom>
              <a:noFill/>
            </p:spPr>
            <p:txBody>
              <a:bodyPr wrap="square" rtlCol="0">
                <a:spAutoFit/>
              </a:bodyPr>
              <a:lstStyle/>
              <a:p>
                <a:pPr algn="ctr"/>
                <a:r>
                  <a:rPr kumimoji="1" lang="ja-JP" altLang="en-US" sz="1600" dirty="0">
                    <a:solidFill>
                      <a:schemeClr val="tx1"/>
                    </a:solidFill>
                  </a:rPr>
                  <a:t>統計量</a:t>
                </a:r>
                <a14:m>
                  <m:oMath xmlns:m="http://schemas.openxmlformats.org/officeDocument/2006/math">
                    <m:r>
                      <a:rPr kumimoji="1" lang="en-US" altLang="ja-JP" sz="1600" i="1">
                        <a:latin typeface="Cambria Math" panose="02040503050406030204" pitchFamily="18" charset="0"/>
                      </a:rPr>
                      <m:t>𝜇</m:t>
                    </m:r>
                  </m:oMath>
                </a14:m>
                <a:r>
                  <a:rPr kumimoji="1" lang="ja-JP" altLang="en-US" sz="1600" dirty="0">
                    <a:solidFill>
                      <a:schemeClr val="tx1"/>
                    </a:solidFill>
                  </a:rPr>
                  <a:t>に反映</a:t>
                </a:r>
              </a:p>
            </p:txBody>
          </p:sp>
        </mc:Choice>
        <mc:Fallback xmlns="">
          <p:sp>
            <p:nvSpPr>
              <p:cNvPr id="76" name="テキスト ボックス 75">
                <a:extLst>
                  <a:ext uri="{FF2B5EF4-FFF2-40B4-BE49-F238E27FC236}">
                    <a16:creationId xmlns:a16="http://schemas.microsoft.com/office/drawing/2014/main" id="{2A245B31-2789-4F4F-A5B9-235ACB8C6E54}"/>
                  </a:ext>
                </a:extLst>
              </p:cNvPr>
              <p:cNvSpPr txBox="1">
                <a:spLocks noRot="1" noChangeAspect="1" noMove="1" noResize="1" noEditPoints="1" noAdjustHandles="1" noChangeArrowheads="1" noChangeShapeType="1" noTextEdit="1"/>
              </p:cNvSpPr>
              <p:nvPr/>
            </p:nvSpPr>
            <p:spPr>
              <a:xfrm>
                <a:off x="7411171" y="3228871"/>
                <a:ext cx="1524277" cy="338554"/>
              </a:xfrm>
              <a:prstGeom prst="rect">
                <a:avLst/>
              </a:prstGeom>
              <a:blipFill>
                <a:blip r:embed="rId9"/>
                <a:stretch>
                  <a:fillRect l="-400" t="-5455" b="-23636"/>
                </a:stretch>
              </a:blipFill>
            </p:spPr>
            <p:txBody>
              <a:bodyPr/>
              <a:lstStyle/>
              <a:p>
                <a:r>
                  <a:rPr lang="ja-JP" altLang="en-US">
                    <a:noFill/>
                  </a:rPr>
                  <a:t> </a:t>
                </a:r>
              </a:p>
            </p:txBody>
          </p:sp>
        </mc:Fallback>
      </mc:AlternateContent>
      <p:sp>
        <p:nvSpPr>
          <p:cNvPr id="77" name="二等辺三角形 76">
            <a:extLst>
              <a:ext uri="{FF2B5EF4-FFF2-40B4-BE49-F238E27FC236}">
                <a16:creationId xmlns:a16="http://schemas.microsoft.com/office/drawing/2014/main" id="{4242A6D8-FFF5-4698-B892-766F68F5B13D}"/>
              </a:ext>
            </a:extLst>
          </p:cNvPr>
          <p:cNvSpPr/>
          <p:nvPr/>
        </p:nvSpPr>
        <p:spPr>
          <a:xfrm rot="5400000">
            <a:off x="9175359" y="4249362"/>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E14B0697-D713-40DD-A737-BCCEFEED9FE0}"/>
              </a:ext>
            </a:extLst>
          </p:cNvPr>
          <p:cNvSpPr txBox="1"/>
          <p:nvPr/>
        </p:nvSpPr>
        <p:spPr>
          <a:xfrm>
            <a:off x="9715465" y="3228871"/>
            <a:ext cx="2028814" cy="338554"/>
          </a:xfrm>
          <a:prstGeom prst="rect">
            <a:avLst/>
          </a:prstGeom>
          <a:noFill/>
        </p:spPr>
        <p:txBody>
          <a:bodyPr wrap="square" rtlCol="0">
            <a:spAutoFit/>
          </a:bodyPr>
          <a:lstStyle/>
          <a:p>
            <a:pPr algn="ctr"/>
            <a:r>
              <a:rPr kumimoji="1" lang="ja-JP" altLang="en-US" sz="1600" dirty="0">
                <a:solidFill>
                  <a:schemeClr val="tx1"/>
                </a:solidFill>
              </a:rPr>
              <a:t>乱数として生成</a:t>
            </a:r>
          </a:p>
        </p:txBody>
      </p:sp>
      <p:cxnSp>
        <p:nvCxnSpPr>
          <p:cNvPr id="33" name="直線矢印コネクタ 32">
            <a:extLst>
              <a:ext uri="{FF2B5EF4-FFF2-40B4-BE49-F238E27FC236}">
                <a16:creationId xmlns:a16="http://schemas.microsoft.com/office/drawing/2014/main" id="{62697825-5453-4146-9084-89DC58F0C61A}"/>
              </a:ext>
            </a:extLst>
          </p:cNvPr>
          <p:cNvCxnSpPr>
            <a:cxnSpLocks/>
          </p:cNvCxnSpPr>
          <p:nvPr/>
        </p:nvCxnSpPr>
        <p:spPr>
          <a:xfrm flipV="1">
            <a:off x="9969372" y="4315271"/>
            <a:ext cx="0" cy="888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2203570-4198-4A33-9597-338C46BBB0C0}"/>
              </a:ext>
            </a:extLst>
          </p:cNvPr>
          <p:cNvCxnSpPr>
            <a:cxnSpLocks/>
          </p:cNvCxnSpPr>
          <p:nvPr/>
        </p:nvCxnSpPr>
        <p:spPr>
          <a:xfrm>
            <a:off x="9915926" y="5140171"/>
            <a:ext cx="1655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D15EA54-66AB-4F6F-BDA2-D9258BB0BF25}"/>
                  </a:ext>
                </a:extLst>
              </p:cNvPr>
              <p:cNvSpPr txBox="1"/>
              <p:nvPr/>
            </p:nvSpPr>
            <p:spPr>
              <a:xfrm>
                <a:off x="11539070" y="4942260"/>
                <a:ext cx="363255"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𝑥</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FD15EA54-66AB-4F6F-BDA2-D9258BB0BF25}"/>
                  </a:ext>
                </a:extLst>
              </p:cNvPr>
              <p:cNvSpPr txBox="1">
                <a:spLocks noRot="1" noChangeAspect="1" noMove="1" noResize="1" noEditPoints="1" noAdjustHandles="1" noChangeArrowheads="1" noChangeShapeType="1" noTextEdit="1"/>
              </p:cNvSpPr>
              <p:nvPr/>
            </p:nvSpPr>
            <p:spPr>
              <a:xfrm>
                <a:off x="11539070" y="4942260"/>
                <a:ext cx="363255" cy="338554"/>
              </a:xfrm>
              <a:prstGeom prst="rect">
                <a:avLst/>
              </a:prstGeom>
              <a:blipFill>
                <a:blip r:embed="rId10"/>
                <a:stretch>
                  <a:fillRect/>
                </a:stretch>
              </a:blipFill>
            </p:spPr>
            <p:txBody>
              <a:bodyPr/>
              <a:lstStyle/>
              <a:p>
                <a:r>
                  <a:rPr lang="ja-JP" altLang="en-US">
                    <a:noFill/>
                  </a:rPr>
                  <a:t> </a:t>
                </a:r>
              </a:p>
            </p:txBody>
          </p:sp>
        </mc:Fallback>
      </mc:AlternateContent>
      <p:sp>
        <p:nvSpPr>
          <p:cNvPr id="46" name="楕円 45">
            <a:extLst>
              <a:ext uri="{FF2B5EF4-FFF2-40B4-BE49-F238E27FC236}">
                <a16:creationId xmlns:a16="http://schemas.microsoft.com/office/drawing/2014/main" id="{37C65982-1E38-4E45-B6C7-3D37ACB29A34}"/>
              </a:ext>
            </a:extLst>
          </p:cNvPr>
          <p:cNvSpPr>
            <a:spLocks noChangeAspect="1"/>
          </p:cNvSpPr>
          <p:nvPr/>
        </p:nvSpPr>
        <p:spPr>
          <a:xfrm>
            <a:off x="10429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2E63ECD-3205-43C2-BC92-55D4A5F29676}"/>
              </a:ext>
            </a:extLst>
          </p:cNvPr>
          <p:cNvSpPr>
            <a:spLocks noChangeAspect="1"/>
          </p:cNvSpPr>
          <p:nvPr/>
        </p:nvSpPr>
        <p:spPr>
          <a:xfrm>
            <a:off x="10591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93957A7-1C4B-4A05-B4B5-B054B7B26E8C}"/>
              </a:ext>
            </a:extLst>
          </p:cNvPr>
          <p:cNvSpPr>
            <a:spLocks noChangeAspect="1"/>
          </p:cNvSpPr>
          <p:nvPr/>
        </p:nvSpPr>
        <p:spPr>
          <a:xfrm>
            <a:off x="106958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5EC1EC21-C9F7-4B0A-9EBC-A6EA70615652}"/>
              </a:ext>
            </a:extLst>
          </p:cNvPr>
          <p:cNvSpPr>
            <a:spLocks noChangeAspect="1"/>
          </p:cNvSpPr>
          <p:nvPr/>
        </p:nvSpPr>
        <p:spPr>
          <a:xfrm>
            <a:off x="10810178"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7D6223E-7483-462B-88A3-8E873054CD83}"/>
              </a:ext>
            </a:extLst>
          </p:cNvPr>
          <p:cNvSpPr>
            <a:spLocks noChangeAspect="1"/>
          </p:cNvSpPr>
          <p:nvPr/>
        </p:nvSpPr>
        <p:spPr>
          <a:xfrm>
            <a:off x="10972103" y="510730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29687B2-7980-42BA-8E49-B353E7F31E24}"/>
              </a:ext>
            </a:extLst>
          </p:cNvPr>
          <p:cNvSpPr/>
          <p:nvPr/>
        </p:nvSpPr>
        <p:spPr>
          <a:xfrm rot="21418204">
            <a:off x="10150707" y="4355455"/>
            <a:ext cx="1130691" cy="787237"/>
          </a:xfrm>
          <a:custGeom>
            <a:avLst/>
            <a:gdLst>
              <a:gd name="connsiteX0" fmla="*/ 0 w 1504950"/>
              <a:gd name="connsiteY0" fmla="*/ 933507 h 952557"/>
              <a:gd name="connsiteX1" fmla="*/ 447675 w 1504950"/>
              <a:gd name="connsiteY1" fmla="*/ 666807 h 952557"/>
              <a:gd name="connsiteX2" fmla="*/ 762000 w 1504950"/>
              <a:gd name="connsiteY2" fmla="*/ 57 h 952557"/>
              <a:gd name="connsiteX3" fmla="*/ 1028700 w 1504950"/>
              <a:gd name="connsiteY3" fmla="*/ 704907 h 952557"/>
              <a:gd name="connsiteX4" fmla="*/ 1504950 w 1504950"/>
              <a:gd name="connsiteY4" fmla="*/ 952557 h 952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952557">
                <a:moveTo>
                  <a:pt x="0" y="933507"/>
                </a:moveTo>
                <a:cubicBezTo>
                  <a:pt x="160337" y="877944"/>
                  <a:pt x="320675" y="822382"/>
                  <a:pt x="447675" y="666807"/>
                </a:cubicBezTo>
                <a:cubicBezTo>
                  <a:pt x="574675" y="511232"/>
                  <a:pt x="665163" y="-6293"/>
                  <a:pt x="762000" y="57"/>
                </a:cubicBezTo>
                <a:cubicBezTo>
                  <a:pt x="858837" y="6407"/>
                  <a:pt x="904875" y="546157"/>
                  <a:pt x="1028700" y="704907"/>
                </a:cubicBezTo>
                <a:cubicBezTo>
                  <a:pt x="1152525" y="863657"/>
                  <a:pt x="1328737" y="908107"/>
                  <a:pt x="1504950" y="952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2929EB53-1C07-4CDB-9EF8-C02E9CE3826C}"/>
                  </a:ext>
                </a:extLst>
              </p:cNvPr>
              <p:cNvSpPr txBox="1"/>
              <p:nvPr/>
            </p:nvSpPr>
            <p:spPr>
              <a:xfrm>
                <a:off x="10549656" y="5140171"/>
                <a:ext cx="304399" cy="3061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𝜇</m:t>
                      </m:r>
                    </m:oMath>
                  </m:oMathPara>
                </a14:m>
                <a:endParaRPr kumimoji="1" lang="ja-JP" altLang="en-US" sz="1400" dirty="0"/>
              </a:p>
            </p:txBody>
          </p:sp>
        </mc:Choice>
        <mc:Fallback xmlns="">
          <p:sp>
            <p:nvSpPr>
              <p:cNvPr id="73" name="テキスト ボックス 72">
                <a:extLst>
                  <a:ext uri="{FF2B5EF4-FFF2-40B4-BE49-F238E27FC236}">
                    <a16:creationId xmlns:a16="http://schemas.microsoft.com/office/drawing/2014/main" id="{2929EB53-1C07-4CDB-9EF8-C02E9CE3826C}"/>
                  </a:ext>
                </a:extLst>
              </p:cNvPr>
              <p:cNvSpPr txBox="1">
                <a:spLocks noRot="1" noChangeAspect="1" noMove="1" noResize="1" noEditPoints="1" noAdjustHandles="1" noChangeArrowheads="1" noChangeShapeType="1" noTextEdit="1"/>
              </p:cNvSpPr>
              <p:nvPr/>
            </p:nvSpPr>
            <p:spPr>
              <a:xfrm>
                <a:off x="10549656" y="5140171"/>
                <a:ext cx="304399" cy="306114"/>
              </a:xfrm>
              <a:prstGeom prst="rect">
                <a:avLst/>
              </a:prstGeom>
              <a:blipFill>
                <a:blip r:embed="rId11"/>
                <a:stretch>
                  <a:fillRect b="-4000"/>
                </a:stretch>
              </a:blipFill>
            </p:spPr>
            <p:txBody>
              <a:bodyPr/>
              <a:lstStyle/>
              <a:p>
                <a:r>
                  <a:rPr lang="ja-JP" altLang="en-US">
                    <a:noFill/>
                  </a:rPr>
                  <a:t> </a:t>
                </a:r>
              </a:p>
            </p:txBody>
          </p:sp>
        </mc:Fallback>
      </mc:AlternateContent>
      <p:cxnSp>
        <p:nvCxnSpPr>
          <p:cNvPr id="80" name="直線矢印コネクタ 79">
            <a:extLst>
              <a:ext uri="{FF2B5EF4-FFF2-40B4-BE49-F238E27FC236}">
                <a16:creationId xmlns:a16="http://schemas.microsoft.com/office/drawing/2014/main" id="{E4A91B74-9568-47C8-8D08-6D66A5E20D85}"/>
              </a:ext>
            </a:extLst>
          </p:cNvPr>
          <p:cNvCxnSpPr>
            <a:cxnSpLocks/>
          </p:cNvCxnSpPr>
          <p:nvPr/>
        </p:nvCxnSpPr>
        <p:spPr>
          <a:xfrm flipV="1">
            <a:off x="10536292" y="4898648"/>
            <a:ext cx="3458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8C373519-6EE4-4691-A124-A428CFCF94E9}"/>
                  </a:ext>
                </a:extLst>
              </p:cNvPr>
              <p:cNvSpPr txBox="1"/>
              <p:nvPr/>
            </p:nvSpPr>
            <p:spPr>
              <a:xfrm>
                <a:off x="10563852" y="4565486"/>
                <a:ext cx="30439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a:latin typeface="Cambria Math" panose="02040503050406030204" pitchFamily="18" charset="0"/>
                        </a:rPr>
                        <m:t>𝜎</m:t>
                      </m:r>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8C373519-6EE4-4691-A124-A428CFCF94E9}"/>
                  </a:ext>
                </a:extLst>
              </p:cNvPr>
              <p:cNvSpPr txBox="1">
                <a:spLocks noRot="1" noChangeAspect="1" noMove="1" noResize="1" noEditPoints="1" noAdjustHandles="1" noChangeArrowheads="1" noChangeShapeType="1" noTextEdit="1"/>
              </p:cNvSpPr>
              <p:nvPr/>
            </p:nvSpPr>
            <p:spPr>
              <a:xfrm>
                <a:off x="10563852" y="4565486"/>
                <a:ext cx="304399"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14C135D-E3B6-4B15-8279-4E2AC596349D}"/>
                  </a:ext>
                </a:extLst>
              </p:cNvPr>
              <p:cNvSpPr txBox="1"/>
              <p:nvPr/>
            </p:nvSpPr>
            <p:spPr>
              <a:xfrm>
                <a:off x="7167239" y="3794085"/>
                <a:ext cx="166216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1" i="1" smtClean="0">
                          <a:latin typeface="Cambria Math" panose="02040503050406030204" pitchFamily="18" charset="0"/>
                        </a:rPr>
                        <m:t>≔</m:t>
                      </m:r>
                      <m:r>
                        <a:rPr kumimoji="1" lang="en-US" altLang="ja-JP" sz="1400" b="0" i="1" smtClean="0">
                          <a:latin typeface="Cambria Math" panose="02040503050406030204" pitchFamily="18" charset="0"/>
                        </a:rPr>
                        <m:t>𝑐</m:t>
                      </m:r>
                      <m:r>
                        <a:rPr kumimoji="1" lang="en-US" altLang="ja-JP" sz="1400" i="1">
                          <a:latin typeface="Cambria Math" panose="02040503050406030204" pitchFamily="18" charset="0"/>
                        </a:rPr>
                        <m:t>𝜇</m:t>
                      </m:r>
                      <m:r>
                        <a:rPr kumimoji="1" lang="en-US" altLang="ja-JP" sz="1400" b="0" i="1" smtClean="0">
                          <a:latin typeface="Cambria Math" panose="02040503050406030204" pitchFamily="18" charset="0"/>
                        </a:rPr>
                        <m:t>+</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𝑐</m:t>
                          </m:r>
                        </m:e>
                      </m:d>
                      <m:r>
                        <a:rPr kumimoji="1" lang="en-US" altLang="ja-JP" sz="1400" i="1">
                          <a:latin typeface="Cambria Math" panose="02040503050406030204" pitchFamily="18" charset="0"/>
                        </a:rPr>
                        <m:t>𝑆</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B14C135D-E3B6-4B15-8279-4E2AC596349D}"/>
                  </a:ext>
                </a:extLst>
              </p:cNvPr>
              <p:cNvSpPr txBox="1">
                <a:spLocks noRot="1" noChangeAspect="1" noMove="1" noResize="1" noEditPoints="1" noAdjustHandles="1" noChangeArrowheads="1" noChangeShapeType="1" noTextEdit="1"/>
              </p:cNvSpPr>
              <p:nvPr/>
            </p:nvSpPr>
            <p:spPr>
              <a:xfrm>
                <a:off x="7167239" y="3794085"/>
                <a:ext cx="1662163" cy="307777"/>
              </a:xfrm>
              <a:prstGeom prst="rect">
                <a:avLst/>
              </a:prstGeom>
              <a:blipFill>
                <a:blip r:embed="rId13"/>
                <a:stretch>
                  <a:fillRect b="-1961"/>
                </a:stretch>
              </a:blipFill>
            </p:spPr>
            <p:txBody>
              <a:bodyPr/>
              <a:lstStyle/>
              <a:p>
                <a:r>
                  <a:rPr lang="ja-JP" altLang="en-US">
                    <a:noFill/>
                  </a:rPr>
                  <a:t> </a:t>
                </a:r>
              </a:p>
            </p:txBody>
          </p:sp>
        </mc:Fallback>
      </mc:AlternateContent>
      <p:sp>
        <p:nvSpPr>
          <p:cNvPr id="83" name="テキスト ボックス 82">
            <a:extLst>
              <a:ext uri="{FF2B5EF4-FFF2-40B4-BE49-F238E27FC236}">
                <a16:creationId xmlns:a16="http://schemas.microsoft.com/office/drawing/2014/main" id="{15691B84-50B2-46F1-8135-D28F1F4F5895}"/>
              </a:ext>
            </a:extLst>
          </p:cNvPr>
          <p:cNvSpPr txBox="1"/>
          <p:nvPr/>
        </p:nvSpPr>
        <p:spPr>
          <a:xfrm>
            <a:off x="6989265" y="3554698"/>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JADE</a:t>
            </a:r>
            <a:endParaRPr kumimoji="1" lang="ja-JP" altLang="en-US" sz="1400" dirty="0">
              <a:solidFill>
                <a:schemeClr val="tx1"/>
              </a:solidFill>
            </a:endParaRPr>
          </a:p>
        </p:txBody>
      </p:sp>
      <p:sp>
        <p:nvSpPr>
          <p:cNvPr id="84" name="テキスト ボックス 83">
            <a:extLst>
              <a:ext uri="{FF2B5EF4-FFF2-40B4-BE49-F238E27FC236}">
                <a16:creationId xmlns:a16="http://schemas.microsoft.com/office/drawing/2014/main" id="{08CB03E6-EFAF-4CB9-8E84-A58C6667E44A}"/>
              </a:ext>
            </a:extLst>
          </p:cNvPr>
          <p:cNvSpPr txBox="1"/>
          <p:nvPr/>
        </p:nvSpPr>
        <p:spPr>
          <a:xfrm>
            <a:off x="8282970" y="4036744"/>
            <a:ext cx="1123494" cy="276999"/>
          </a:xfrm>
          <a:prstGeom prst="rect">
            <a:avLst/>
          </a:prstGeom>
          <a:noFill/>
        </p:spPr>
        <p:txBody>
          <a:bodyPr wrap="square" rtlCol="0">
            <a:spAutoFit/>
          </a:bodyPr>
          <a:lstStyle/>
          <a:p>
            <a:pPr algn="ctr"/>
            <a:r>
              <a:rPr kumimoji="1" lang="ja-JP" altLang="en-US" sz="1200" dirty="0"/>
              <a:t>成功値の平均</a:t>
            </a:r>
          </a:p>
        </p:txBody>
      </p:sp>
      <p:sp>
        <p:nvSpPr>
          <p:cNvPr id="85" name="テキスト ボックス 84">
            <a:extLst>
              <a:ext uri="{FF2B5EF4-FFF2-40B4-BE49-F238E27FC236}">
                <a16:creationId xmlns:a16="http://schemas.microsoft.com/office/drawing/2014/main" id="{B2DE4DAB-B7B5-460E-B8FC-64EDA0D954B4}"/>
              </a:ext>
            </a:extLst>
          </p:cNvPr>
          <p:cNvSpPr txBox="1"/>
          <p:nvPr/>
        </p:nvSpPr>
        <p:spPr>
          <a:xfrm>
            <a:off x="7321146" y="4036744"/>
            <a:ext cx="1123494" cy="276999"/>
          </a:xfrm>
          <a:prstGeom prst="rect">
            <a:avLst/>
          </a:prstGeom>
          <a:noFill/>
        </p:spPr>
        <p:txBody>
          <a:bodyPr wrap="square" rtlCol="0">
            <a:spAutoFit/>
          </a:bodyPr>
          <a:lstStyle/>
          <a:p>
            <a:pPr algn="ctr"/>
            <a:r>
              <a:rPr kumimoji="1" lang="ja-JP" altLang="en-US" sz="1200" dirty="0"/>
              <a:t>前回の統計量</a:t>
            </a:r>
          </a:p>
        </p:txBody>
      </p:sp>
      <p:sp>
        <p:nvSpPr>
          <p:cNvPr id="86" name="テキスト ボックス 85">
            <a:extLst>
              <a:ext uri="{FF2B5EF4-FFF2-40B4-BE49-F238E27FC236}">
                <a16:creationId xmlns:a16="http://schemas.microsoft.com/office/drawing/2014/main" id="{84AC7243-C6DB-4A17-8CFA-3E74F61FA58B}"/>
              </a:ext>
            </a:extLst>
          </p:cNvPr>
          <p:cNvSpPr txBox="1"/>
          <p:nvPr/>
        </p:nvSpPr>
        <p:spPr>
          <a:xfrm>
            <a:off x="6989265" y="4384836"/>
            <a:ext cx="1110270" cy="30777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400" dirty="0">
                <a:solidFill>
                  <a:schemeClr val="tx1"/>
                </a:solidFill>
              </a:rPr>
              <a:t>SHADE</a:t>
            </a:r>
            <a:endParaRPr kumimoji="1" lang="ja-JP" altLang="en-US" sz="1400" dirty="0">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A8579A28-B1EC-4F42-8D02-A613D5935298}"/>
                  </a:ext>
                </a:extLst>
              </p:cNvPr>
              <p:cNvSpPr txBox="1"/>
              <p:nvPr/>
            </p:nvSpPr>
            <p:spPr>
              <a:xfrm>
                <a:off x="7153927" y="4904555"/>
                <a:ext cx="87185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𝜇</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𝑀</m:t>
                          </m:r>
                        </m:e>
                        <m:sub>
                          <m:r>
                            <a:rPr kumimoji="1" lang="en-US" altLang="ja-JP" sz="1400" b="0" i="1" smtClean="0">
                              <a:latin typeface="Cambria Math" panose="02040503050406030204" pitchFamily="18" charset="0"/>
                            </a:rPr>
                            <m:t>𝑟</m:t>
                          </m:r>
                        </m:sub>
                      </m:sSub>
                    </m:oMath>
                  </m:oMathPara>
                </a14:m>
                <a:endParaRPr kumimoji="1" lang="ja-JP" altLang="en-US" sz="1400" dirty="0"/>
              </a:p>
            </p:txBody>
          </p:sp>
        </mc:Choice>
        <mc:Fallback xmlns="">
          <p:sp>
            <p:nvSpPr>
              <p:cNvPr id="87" name="テキスト ボックス 86">
                <a:extLst>
                  <a:ext uri="{FF2B5EF4-FFF2-40B4-BE49-F238E27FC236}">
                    <a16:creationId xmlns:a16="http://schemas.microsoft.com/office/drawing/2014/main" id="{A8579A28-B1EC-4F42-8D02-A613D5935298}"/>
                  </a:ext>
                </a:extLst>
              </p:cNvPr>
              <p:cNvSpPr txBox="1">
                <a:spLocks noRot="1" noChangeAspect="1" noMove="1" noResize="1" noEditPoints="1" noAdjustHandles="1" noChangeArrowheads="1" noChangeShapeType="1" noTextEdit="1"/>
              </p:cNvSpPr>
              <p:nvPr/>
            </p:nvSpPr>
            <p:spPr>
              <a:xfrm>
                <a:off x="7153927" y="4904555"/>
                <a:ext cx="871853"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2F121A-2E26-4532-B19C-B1C1E283BF97}"/>
                  </a:ext>
                </a:extLst>
              </p:cNvPr>
              <p:cNvSpPr txBox="1"/>
              <p:nvPr/>
            </p:nvSpPr>
            <p:spPr>
              <a:xfrm>
                <a:off x="7153928" y="4646648"/>
                <a:ext cx="87185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𝑀</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𝑆</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2F121A-2E26-4532-B19C-B1C1E283BF97}"/>
                  </a:ext>
                </a:extLst>
              </p:cNvPr>
              <p:cNvSpPr txBox="1">
                <a:spLocks noRot="1" noChangeAspect="1" noMove="1" noResize="1" noEditPoints="1" noAdjustHandles="1" noChangeArrowheads="1" noChangeShapeType="1" noTextEdit="1"/>
              </p:cNvSpPr>
              <p:nvPr/>
            </p:nvSpPr>
            <p:spPr>
              <a:xfrm>
                <a:off x="7153928" y="4646648"/>
                <a:ext cx="871852" cy="307777"/>
              </a:xfrm>
              <a:prstGeom prst="rect">
                <a:avLst/>
              </a:prstGeom>
              <a:blipFill>
                <a:blip r:embed="rId15"/>
                <a:stretch>
                  <a:fillRect b="-9804"/>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A0C8E62-7301-47CD-9FD0-7E6C550AC234}"/>
              </a:ext>
            </a:extLst>
          </p:cNvPr>
          <p:cNvSpPr txBox="1"/>
          <p:nvPr/>
        </p:nvSpPr>
        <p:spPr>
          <a:xfrm>
            <a:off x="8051822" y="4673662"/>
            <a:ext cx="1266115" cy="276999"/>
          </a:xfrm>
          <a:prstGeom prst="rect">
            <a:avLst/>
          </a:prstGeom>
          <a:noFill/>
        </p:spPr>
        <p:txBody>
          <a:bodyPr wrap="square" rtlCol="0">
            <a:spAutoFit/>
          </a:bodyPr>
          <a:lstStyle/>
          <a:p>
            <a:pPr algn="ctr"/>
            <a:r>
              <a:rPr kumimoji="1" lang="ja-JP" altLang="en-US" sz="1200" dirty="0"/>
              <a:t>過去の成功履歴</a:t>
            </a:r>
          </a:p>
        </p:txBody>
      </p:sp>
      <p:sp>
        <p:nvSpPr>
          <p:cNvPr id="90" name="テキスト ボックス 89">
            <a:extLst>
              <a:ext uri="{FF2B5EF4-FFF2-40B4-BE49-F238E27FC236}">
                <a16:creationId xmlns:a16="http://schemas.microsoft.com/office/drawing/2014/main" id="{DBEE31C3-A1FE-4368-B33E-2EFC2848B5DF}"/>
              </a:ext>
            </a:extLst>
          </p:cNvPr>
          <p:cNvSpPr txBox="1"/>
          <p:nvPr/>
        </p:nvSpPr>
        <p:spPr>
          <a:xfrm>
            <a:off x="7896232" y="4931710"/>
            <a:ext cx="1573648" cy="276999"/>
          </a:xfrm>
          <a:prstGeom prst="rect">
            <a:avLst/>
          </a:prstGeom>
          <a:noFill/>
        </p:spPr>
        <p:txBody>
          <a:bodyPr wrap="square" rtlCol="0">
            <a:spAutoFit/>
          </a:bodyPr>
          <a:lstStyle/>
          <a:p>
            <a:pPr algn="ctr"/>
            <a:r>
              <a:rPr kumimoji="1" lang="ja-JP" altLang="en-US" sz="1200" dirty="0"/>
              <a:t>メモリからランダムに選ぶ</a:t>
            </a:r>
          </a:p>
        </p:txBody>
      </p:sp>
      <p:sp>
        <p:nvSpPr>
          <p:cNvPr id="79" name="テキスト ボックス 78">
            <a:extLst>
              <a:ext uri="{FF2B5EF4-FFF2-40B4-BE49-F238E27FC236}">
                <a16:creationId xmlns:a16="http://schemas.microsoft.com/office/drawing/2014/main" id="{2623CC78-F5B7-4A18-B2D3-D346CD94856C}"/>
              </a:ext>
            </a:extLst>
          </p:cNvPr>
          <p:cNvSpPr txBox="1"/>
          <p:nvPr/>
        </p:nvSpPr>
        <p:spPr>
          <a:xfrm>
            <a:off x="571984" y="-20412"/>
            <a:ext cx="7324248"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検証１ </a:t>
            </a:r>
          </a:p>
        </p:txBody>
      </p:sp>
      <p:sp>
        <p:nvSpPr>
          <p:cNvPr id="91" name="タイトル 1">
            <a:extLst>
              <a:ext uri="{FF2B5EF4-FFF2-40B4-BE49-F238E27FC236}">
                <a16:creationId xmlns:a16="http://schemas.microsoft.com/office/drawing/2014/main" id="{C8563460-C03D-45DE-A82B-2815EA87CD3A}"/>
              </a:ext>
            </a:extLst>
          </p:cNvPr>
          <p:cNvSpPr>
            <a:spLocks noGrp="1"/>
          </p:cNvSpPr>
          <p:nvPr>
            <p:ph type="title"/>
          </p:nvPr>
        </p:nvSpPr>
        <p:spPr>
          <a:xfrm>
            <a:off x="517055" y="241034"/>
            <a:ext cx="11400125" cy="518094"/>
          </a:xfrm>
        </p:spPr>
        <p:txBody>
          <a:bodyPr/>
          <a:lstStyle/>
          <a:p>
            <a:r>
              <a:rPr lang="ja-JP" altLang="en-US" dirty="0"/>
              <a:t>近傍生成法</a:t>
            </a:r>
            <a:endParaRPr lang="en-US" dirty="0"/>
          </a:p>
        </p:txBody>
      </p:sp>
    </p:spTree>
    <p:extLst>
      <p:ext uri="{BB962C8B-B14F-4D97-AF65-F5344CB8AC3E}">
        <p14:creationId xmlns:p14="http://schemas.microsoft.com/office/powerpoint/2010/main" val="1264694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146132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検証１：多目的最適化アプローチと制約違反量削減優先を比較する。</a:t>
            </a:r>
            <a:endParaRPr lang="en-US" altLang="ja-JP" sz="2800" dirty="0"/>
          </a:p>
          <a:p>
            <a:pPr>
              <a:defRPr/>
            </a:pPr>
            <a:r>
              <a:rPr lang="ja-JP" altLang="en-US" sz="2800" dirty="0"/>
              <a:t>検証２：上記を組み合わせた二段階アプローチを試す。</a:t>
            </a:r>
            <a:endParaRPr lang="en-US" altLang="ja-JP" sz="2800" dirty="0"/>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プラント操業スケジューリング問題での検証</a:t>
            </a:r>
          </a:p>
        </p:txBody>
      </p:sp>
    </p:spTree>
    <p:extLst>
      <p:ext uri="{BB962C8B-B14F-4D97-AF65-F5344CB8AC3E}">
        <p14:creationId xmlns:p14="http://schemas.microsoft.com/office/powerpoint/2010/main" val="1652360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可能領域が狭い場合の探索戦略</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113237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探索領域を有望領域に狭める上で、段階を踏むほうが効率的だと考えられる。</a:t>
            </a:r>
            <a:endParaRPr lang="en-US" altLang="ja-JP" sz="2800" dirty="0"/>
          </a:p>
          <a:p>
            <a:pPr lvl="1">
              <a:defRPr/>
            </a:pPr>
            <a:r>
              <a:rPr lang="ja-JP" altLang="en-US" sz="2400" dirty="0"/>
              <a:t>最適解は制約境界上に位置するため、可能領域を特定した後、境界上を探索する</a:t>
            </a:r>
            <a:endParaRPr lang="en-US" altLang="ja-JP" sz="2400" dirty="0"/>
          </a:p>
        </p:txBody>
      </p:sp>
      <p:pic>
        <p:nvPicPr>
          <p:cNvPr id="6" name="図 5" descr="ダイアグラム&#10;&#10;自動的に生成された説明">
            <a:extLst>
              <a:ext uri="{FF2B5EF4-FFF2-40B4-BE49-F238E27FC236}">
                <a16:creationId xmlns:a16="http://schemas.microsoft.com/office/drawing/2014/main" id="{1C59C24F-5477-444E-A36B-06ECA53D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984" y="3658686"/>
            <a:ext cx="2343423" cy="2004400"/>
          </a:xfrm>
          <a:prstGeom prst="rect">
            <a:avLst/>
          </a:prstGeom>
        </p:spPr>
      </p:pic>
      <p:pic>
        <p:nvPicPr>
          <p:cNvPr id="7" name="図 6" descr="ダイアグラム&#10;&#10;自動的に生成された説明">
            <a:extLst>
              <a:ext uri="{FF2B5EF4-FFF2-40B4-BE49-F238E27FC236}">
                <a16:creationId xmlns:a16="http://schemas.microsoft.com/office/drawing/2014/main" id="{67037E1C-EEA2-471A-8836-0C2B6CE40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568" y="3658686"/>
            <a:ext cx="2343423" cy="2004400"/>
          </a:xfrm>
          <a:prstGeom prst="rect">
            <a:avLst/>
          </a:prstGeom>
        </p:spPr>
      </p:pic>
      <p:pic>
        <p:nvPicPr>
          <p:cNvPr id="8" name="図 7" descr="ダイアグラム&#10;&#10;自動的に生成された説明">
            <a:extLst>
              <a:ext uri="{FF2B5EF4-FFF2-40B4-BE49-F238E27FC236}">
                <a16:creationId xmlns:a16="http://schemas.microsoft.com/office/drawing/2014/main" id="{61D416A1-4828-4ADC-BBC0-2425D7A1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011" y="3658686"/>
            <a:ext cx="2343423" cy="2004400"/>
          </a:xfrm>
          <a:prstGeom prst="rect">
            <a:avLst/>
          </a:prstGeom>
        </p:spPr>
      </p:pic>
      <p:pic>
        <p:nvPicPr>
          <p:cNvPr id="9" name="図 8" descr="ダイアグラム&#10;&#10;自動的に生成された説明">
            <a:extLst>
              <a:ext uri="{FF2B5EF4-FFF2-40B4-BE49-F238E27FC236}">
                <a16:creationId xmlns:a16="http://schemas.microsoft.com/office/drawing/2014/main" id="{592ADD84-1F19-45E0-BB2C-2779830DF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93" y="3658686"/>
            <a:ext cx="2343423" cy="2004400"/>
          </a:xfrm>
          <a:prstGeom prst="rect">
            <a:avLst/>
          </a:prstGeom>
        </p:spPr>
      </p:pic>
      <p:sp>
        <p:nvSpPr>
          <p:cNvPr id="10" name="テキスト ボックス 9">
            <a:extLst>
              <a:ext uri="{FF2B5EF4-FFF2-40B4-BE49-F238E27FC236}">
                <a16:creationId xmlns:a16="http://schemas.microsoft.com/office/drawing/2014/main" id="{F44AB5E1-72E5-4318-BA90-2E6E571EE72F}"/>
              </a:ext>
            </a:extLst>
          </p:cNvPr>
          <p:cNvSpPr txBox="1"/>
          <p:nvPr/>
        </p:nvSpPr>
        <p:spPr>
          <a:xfrm>
            <a:off x="1287923" y="5771859"/>
            <a:ext cx="1205683" cy="369332"/>
          </a:xfrm>
          <a:prstGeom prst="rect">
            <a:avLst/>
          </a:prstGeom>
          <a:noFill/>
        </p:spPr>
        <p:txBody>
          <a:bodyPr wrap="square" rtlCol="0">
            <a:spAutoFit/>
          </a:bodyPr>
          <a:lstStyle/>
          <a:p>
            <a:r>
              <a:rPr lang="ja-JP" altLang="en-US" dirty="0">
                <a:solidFill>
                  <a:schemeClr val="accent3"/>
                </a:solidFill>
              </a:rPr>
              <a:t>探索領域</a:t>
            </a:r>
          </a:p>
        </p:txBody>
      </p:sp>
      <p:sp>
        <p:nvSpPr>
          <p:cNvPr id="11" name="四角形: 角を丸くする 10">
            <a:extLst>
              <a:ext uri="{FF2B5EF4-FFF2-40B4-BE49-F238E27FC236}">
                <a16:creationId xmlns:a16="http://schemas.microsoft.com/office/drawing/2014/main" id="{CC12BC5E-FD21-4D80-A1BF-1FBCEF951DFF}"/>
              </a:ext>
            </a:extLst>
          </p:cNvPr>
          <p:cNvSpPr/>
          <p:nvPr/>
        </p:nvSpPr>
        <p:spPr>
          <a:xfrm>
            <a:off x="504461" y="3776425"/>
            <a:ext cx="2169229" cy="17996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2" name="テキスト ボックス 11">
            <a:extLst>
              <a:ext uri="{FF2B5EF4-FFF2-40B4-BE49-F238E27FC236}">
                <a16:creationId xmlns:a16="http://schemas.microsoft.com/office/drawing/2014/main" id="{5488F8CB-25C8-4269-A973-9E529B9EDDCC}"/>
              </a:ext>
            </a:extLst>
          </p:cNvPr>
          <p:cNvSpPr txBox="1"/>
          <p:nvPr/>
        </p:nvSpPr>
        <p:spPr>
          <a:xfrm>
            <a:off x="1479808" y="2176101"/>
            <a:ext cx="3180532" cy="369332"/>
          </a:xfrm>
          <a:prstGeom prst="rect">
            <a:avLst/>
          </a:prstGeom>
          <a:noFill/>
        </p:spPr>
        <p:txBody>
          <a:bodyPr wrap="square" rtlCol="0">
            <a:spAutoFit/>
          </a:bodyPr>
          <a:lstStyle/>
          <a:p>
            <a:pPr algn="ctr"/>
            <a:r>
              <a:rPr lang="ja-JP" altLang="en-US" b="1" dirty="0"/>
              <a:t>前半（可能解未発見の場合）</a:t>
            </a:r>
          </a:p>
        </p:txBody>
      </p:sp>
      <p:sp>
        <p:nvSpPr>
          <p:cNvPr id="13" name="テキスト ボックス 12">
            <a:extLst>
              <a:ext uri="{FF2B5EF4-FFF2-40B4-BE49-F238E27FC236}">
                <a16:creationId xmlns:a16="http://schemas.microsoft.com/office/drawing/2014/main" id="{DF55DD18-BCDF-4662-829A-64C512DA6D14}"/>
              </a:ext>
            </a:extLst>
          </p:cNvPr>
          <p:cNvSpPr txBox="1"/>
          <p:nvPr/>
        </p:nvSpPr>
        <p:spPr>
          <a:xfrm>
            <a:off x="7507902" y="2175500"/>
            <a:ext cx="3180532" cy="369332"/>
          </a:xfrm>
          <a:prstGeom prst="rect">
            <a:avLst/>
          </a:prstGeom>
          <a:noFill/>
        </p:spPr>
        <p:txBody>
          <a:bodyPr wrap="square" rtlCol="0">
            <a:spAutoFit/>
          </a:bodyPr>
          <a:lstStyle/>
          <a:p>
            <a:pPr algn="ctr"/>
            <a:r>
              <a:rPr lang="ja-JP" altLang="en-US" b="1" dirty="0"/>
              <a:t>後半（可能解発見済の場合）</a:t>
            </a:r>
          </a:p>
        </p:txBody>
      </p:sp>
      <p:sp>
        <p:nvSpPr>
          <p:cNvPr id="14" name="吹き出し: 角を丸めた四角形 13">
            <a:extLst>
              <a:ext uri="{FF2B5EF4-FFF2-40B4-BE49-F238E27FC236}">
                <a16:creationId xmlns:a16="http://schemas.microsoft.com/office/drawing/2014/main" id="{07D891E0-5A71-42A0-97B4-7668A9A5C4C1}"/>
              </a:ext>
            </a:extLst>
          </p:cNvPr>
          <p:cNvSpPr/>
          <p:nvPr/>
        </p:nvSpPr>
        <p:spPr>
          <a:xfrm>
            <a:off x="5125204" y="5892008"/>
            <a:ext cx="3485396" cy="685306"/>
          </a:xfrm>
          <a:prstGeom prst="wedgeRoundRectCallout">
            <a:avLst>
              <a:gd name="adj1" fmla="val 27047"/>
              <a:gd name="adj2" fmla="val -79357"/>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可能解が無ければ、有望領域を覆うことができない</a:t>
            </a:r>
          </a:p>
        </p:txBody>
      </p:sp>
      <p:sp>
        <p:nvSpPr>
          <p:cNvPr id="15" name="四角形: 角を丸くする 14">
            <a:extLst>
              <a:ext uri="{FF2B5EF4-FFF2-40B4-BE49-F238E27FC236}">
                <a16:creationId xmlns:a16="http://schemas.microsoft.com/office/drawing/2014/main" id="{835819AF-83E0-4518-8728-CB904DBADE9C}"/>
              </a:ext>
            </a:extLst>
          </p:cNvPr>
          <p:cNvSpPr/>
          <p:nvPr/>
        </p:nvSpPr>
        <p:spPr>
          <a:xfrm>
            <a:off x="4294094" y="3776424"/>
            <a:ext cx="1458340" cy="140051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6" name="四角形: 角を丸くする 15">
            <a:extLst>
              <a:ext uri="{FF2B5EF4-FFF2-40B4-BE49-F238E27FC236}">
                <a16:creationId xmlns:a16="http://schemas.microsoft.com/office/drawing/2014/main" id="{6EE99B75-A2D4-40A9-A2D3-9104CD8D4875}"/>
              </a:ext>
            </a:extLst>
          </p:cNvPr>
          <p:cNvSpPr/>
          <p:nvPr/>
        </p:nvSpPr>
        <p:spPr>
          <a:xfrm rot="2699388">
            <a:off x="7362632" y="4515369"/>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E67F93-334F-43F4-8DB4-D9246365FAA6}"/>
              </a:ext>
            </a:extLst>
          </p:cNvPr>
          <p:cNvSpPr/>
          <p:nvPr/>
        </p:nvSpPr>
        <p:spPr>
          <a:xfrm rot="19002581">
            <a:off x="7465848" y="4196874"/>
            <a:ext cx="757585" cy="118248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8" name="四角形: 角を丸くする 17">
            <a:extLst>
              <a:ext uri="{FF2B5EF4-FFF2-40B4-BE49-F238E27FC236}">
                <a16:creationId xmlns:a16="http://schemas.microsoft.com/office/drawing/2014/main" id="{16A123FC-E699-406D-872E-639CDC2CC6EA}"/>
              </a:ext>
            </a:extLst>
          </p:cNvPr>
          <p:cNvSpPr/>
          <p:nvPr/>
        </p:nvSpPr>
        <p:spPr>
          <a:xfrm rot="18907984">
            <a:off x="10635676" y="4426448"/>
            <a:ext cx="332201" cy="74126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19" name="四角形: 角を丸くする 18">
            <a:extLst>
              <a:ext uri="{FF2B5EF4-FFF2-40B4-BE49-F238E27FC236}">
                <a16:creationId xmlns:a16="http://schemas.microsoft.com/office/drawing/2014/main" id="{4636A96E-B1CB-464D-B470-50240A65D144}"/>
              </a:ext>
            </a:extLst>
          </p:cNvPr>
          <p:cNvSpPr/>
          <p:nvPr/>
        </p:nvSpPr>
        <p:spPr>
          <a:xfrm>
            <a:off x="847009" y="5774726"/>
            <a:ext cx="372110" cy="369332"/>
          </a:xfrm>
          <a:prstGeom prst="round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6E073057-A3FC-497F-942A-3E1D68E450AB}"/>
              </a:ext>
            </a:extLst>
          </p:cNvPr>
          <p:cNvSpPr txBox="1"/>
          <p:nvPr/>
        </p:nvSpPr>
        <p:spPr>
          <a:xfrm>
            <a:off x="3336607" y="5759566"/>
            <a:ext cx="1205683" cy="369332"/>
          </a:xfrm>
          <a:prstGeom prst="rect">
            <a:avLst/>
          </a:prstGeom>
          <a:noFill/>
        </p:spPr>
        <p:txBody>
          <a:bodyPr wrap="square" rtlCol="0">
            <a:spAutoFit/>
          </a:bodyPr>
          <a:lstStyle/>
          <a:p>
            <a:r>
              <a:rPr lang="ja-JP" altLang="en-US" dirty="0">
                <a:solidFill>
                  <a:schemeClr val="accent2"/>
                </a:solidFill>
              </a:rPr>
              <a:t>有望領域</a:t>
            </a:r>
          </a:p>
        </p:txBody>
      </p:sp>
      <p:sp>
        <p:nvSpPr>
          <p:cNvPr id="21" name="四角形: 角を丸くする 20">
            <a:extLst>
              <a:ext uri="{FF2B5EF4-FFF2-40B4-BE49-F238E27FC236}">
                <a16:creationId xmlns:a16="http://schemas.microsoft.com/office/drawing/2014/main" id="{2085373E-2892-4E8B-A596-85C36ECF8BE2}"/>
              </a:ext>
            </a:extLst>
          </p:cNvPr>
          <p:cNvSpPr/>
          <p:nvPr/>
        </p:nvSpPr>
        <p:spPr>
          <a:xfrm>
            <a:off x="2895693" y="5762433"/>
            <a:ext cx="372110" cy="369332"/>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5DA716FB-6F0E-4468-BC1D-5C0A210AEBA8}"/>
              </a:ext>
            </a:extLst>
          </p:cNvPr>
          <p:cNvSpPr txBox="1"/>
          <p:nvPr/>
        </p:nvSpPr>
        <p:spPr>
          <a:xfrm>
            <a:off x="541979" y="2759197"/>
            <a:ext cx="5132736" cy="646331"/>
          </a:xfrm>
          <a:prstGeom prst="rect">
            <a:avLst/>
          </a:prstGeom>
          <a:noFill/>
        </p:spPr>
        <p:txBody>
          <a:bodyPr wrap="square" rtlCol="0">
            <a:spAutoFit/>
          </a:bodyPr>
          <a:lstStyle/>
          <a:p>
            <a:pPr algn="ctr"/>
            <a:r>
              <a:rPr lang="ja-JP" altLang="en-US" dirty="0"/>
              <a:t>広い範囲の中で有望領域の位置を特定するために、多様化・集中化によって可能領域を優先的に探索</a:t>
            </a:r>
          </a:p>
        </p:txBody>
      </p:sp>
      <p:sp>
        <p:nvSpPr>
          <p:cNvPr id="23" name="テキスト ボックス 22">
            <a:extLst>
              <a:ext uri="{FF2B5EF4-FFF2-40B4-BE49-F238E27FC236}">
                <a16:creationId xmlns:a16="http://schemas.microsoft.com/office/drawing/2014/main" id="{152C8400-9BC4-491C-89F9-CA410ED08724}"/>
              </a:ext>
            </a:extLst>
          </p:cNvPr>
          <p:cNvSpPr txBox="1"/>
          <p:nvPr/>
        </p:nvSpPr>
        <p:spPr>
          <a:xfrm>
            <a:off x="6517286" y="2759197"/>
            <a:ext cx="5021576" cy="646331"/>
          </a:xfrm>
          <a:prstGeom prst="rect">
            <a:avLst/>
          </a:prstGeom>
          <a:noFill/>
        </p:spPr>
        <p:txBody>
          <a:bodyPr wrap="square" rtlCol="0">
            <a:spAutoFit/>
          </a:bodyPr>
          <a:lstStyle/>
          <a:p>
            <a:pPr algn="ctr"/>
            <a:r>
              <a:rPr lang="ja-JP" altLang="en-US" dirty="0"/>
              <a:t>より改善するために、有望領域内でバランスを</a:t>
            </a:r>
            <a:endParaRPr lang="en-US" altLang="ja-JP" dirty="0"/>
          </a:p>
          <a:p>
            <a:pPr algn="ctr"/>
            <a:r>
              <a:rPr lang="ja-JP" altLang="en-US" dirty="0"/>
              <a:t>維持しながら、徐々に集中化させる</a:t>
            </a:r>
            <a:endParaRPr lang="en-US" altLang="ja-JP" dirty="0"/>
          </a:p>
        </p:txBody>
      </p:sp>
      <p:sp>
        <p:nvSpPr>
          <p:cNvPr id="24" name="矢印: 下 23">
            <a:extLst>
              <a:ext uri="{FF2B5EF4-FFF2-40B4-BE49-F238E27FC236}">
                <a16:creationId xmlns:a16="http://schemas.microsoft.com/office/drawing/2014/main" id="{FA61DAF6-83C9-4868-8C0B-04EF7FF170D3}"/>
              </a:ext>
            </a:extLst>
          </p:cNvPr>
          <p:cNvSpPr/>
          <p:nvPr/>
        </p:nvSpPr>
        <p:spPr>
          <a:xfrm rot="16200000">
            <a:off x="2917062"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矢印: 下 24">
            <a:extLst>
              <a:ext uri="{FF2B5EF4-FFF2-40B4-BE49-F238E27FC236}">
                <a16:creationId xmlns:a16="http://schemas.microsoft.com/office/drawing/2014/main" id="{0B80D481-2BE8-4430-A229-89D10718D41E}"/>
              </a:ext>
            </a:extLst>
          </p:cNvPr>
          <p:cNvSpPr/>
          <p:nvPr/>
        </p:nvSpPr>
        <p:spPr>
          <a:xfrm rot="16200000">
            <a:off x="5920479" y="4522007"/>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矢印: 下 25">
            <a:extLst>
              <a:ext uri="{FF2B5EF4-FFF2-40B4-BE49-F238E27FC236}">
                <a16:creationId xmlns:a16="http://schemas.microsoft.com/office/drawing/2014/main" id="{CA452648-1580-4388-8853-E9F086392EAB}"/>
              </a:ext>
            </a:extLst>
          </p:cNvPr>
          <p:cNvSpPr/>
          <p:nvPr/>
        </p:nvSpPr>
        <p:spPr>
          <a:xfrm rot="16200000">
            <a:off x="8959062" y="4509736"/>
            <a:ext cx="330714" cy="466413"/>
          </a:xfrm>
          <a:prstGeom prst="downArrow">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3211089D-48E9-4289-8634-64E3969EF27F}"/>
              </a:ext>
            </a:extLst>
          </p:cNvPr>
          <p:cNvCxnSpPr>
            <a:cxnSpLocks/>
          </p:cNvCxnSpPr>
          <p:nvPr/>
        </p:nvCxnSpPr>
        <p:spPr>
          <a:xfrm>
            <a:off x="504461" y="2544832"/>
            <a:ext cx="52479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132DC48-D185-4735-96CA-4E33F15B4991}"/>
              </a:ext>
            </a:extLst>
          </p:cNvPr>
          <p:cNvCxnSpPr>
            <a:cxnSpLocks/>
          </p:cNvCxnSpPr>
          <p:nvPr/>
        </p:nvCxnSpPr>
        <p:spPr>
          <a:xfrm>
            <a:off x="6439568" y="2544832"/>
            <a:ext cx="53468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38907D22-709F-484A-AA27-340BC4DEC574}"/>
              </a:ext>
            </a:extLst>
          </p:cNvPr>
          <p:cNvSpPr/>
          <p:nvPr/>
        </p:nvSpPr>
        <p:spPr>
          <a:xfrm rot="2699388">
            <a:off x="10325605" y="4529920"/>
            <a:ext cx="934416" cy="5163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134724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探索戦略に基づく理想的な構成</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二段階アプローチのもとで、二つのアプローチの欠点を補うように構成し直すことで、各メリットを活用した、探索戦略の実現が期待できる。</a:t>
            </a:r>
            <a:endParaRPr lang="en-US" altLang="ja-JP" sz="2800" dirty="0"/>
          </a:p>
        </p:txBody>
      </p:sp>
      <p:sp>
        <p:nvSpPr>
          <p:cNvPr id="28" name="二等辺三角形 27">
            <a:extLst>
              <a:ext uri="{FF2B5EF4-FFF2-40B4-BE49-F238E27FC236}">
                <a16:creationId xmlns:a16="http://schemas.microsoft.com/office/drawing/2014/main" id="{CFB5FEA2-1AB7-4671-906A-2EB171FBC8BB}"/>
              </a:ext>
            </a:extLst>
          </p:cNvPr>
          <p:cNvSpPr/>
          <p:nvPr/>
        </p:nvSpPr>
        <p:spPr>
          <a:xfrm rot="10800000">
            <a:off x="3697542" y="4758756"/>
            <a:ext cx="920933" cy="26980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949A0E2F-3A11-4906-94AE-036543320879}"/>
              </a:ext>
            </a:extLst>
          </p:cNvPr>
          <p:cNvSpPr txBox="1"/>
          <p:nvPr/>
        </p:nvSpPr>
        <p:spPr>
          <a:xfrm>
            <a:off x="3907560" y="5120733"/>
            <a:ext cx="3985589" cy="584775"/>
          </a:xfrm>
          <a:prstGeom prst="rect">
            <a:avLst/>
          </a:prstGeom>
          <a:noFill/>
        </p:spPr>
        <p:txBody>
          <a:bodyPr wrap="square" rtlCol="0">
            <a:spAutoFit/>
          </a:bodyPr>
          <a:lstStyle/>
          <a:p>
            <a:pPr algn="ctr"/>
            <a:r>
              <a:rPr lang="ja-JP" altLang="en-US" sz="1600" b="1" dirty="0">
                <a:solidFill>
                  <a:schemeClr val="accent2"/>
                </a:solidFill>
              </a:rPr>
              <a:t>無制約最適化で優秀なアルゴリズムのほうが制約違反量の削減が速い</a:t>
            </a:r>
          </a:p>
        </p:txBody>
      </p:sp>
      <p:sp>
        <p:nvSpPr>
          <p:cNvPr id="34" name="二等辺三角形 33">
            <a:extLst>
              <a:ext uri="{FF2B5EF4-FFF2-40B4-BE49-F238E27FC236}">
                <a16:creationId xmlns:a16="http://schemas.microsoft.com/office/drawing/2014/main" id="{A54DE8F3-550A-4B1F-8907-641C97142F59}"/>
              </a:ext>
            </a:extLst>
          </p:cNvPr>
          <p:cNvSpPr/>
          <p:nvPr/>
        </p:nvSpPr>
        <p:spPr>
          <a:xfrm rot="10800000">
            <a:off x="8065304" y="4758755"/>
            <a:ext cx="920933" cy="269805"/>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75D5B921-A6A3-4208-AFD3-FD84DBA784CD}"/>
              </a:ext>
            </a:extLst>
          </p:cNvPr>
          <p:cNvSpPr/>
          <p:nvPr/>
        </p:nvSpPr>
        <p:spPr>
          <a:xfrm rot="10800000">
            <a:off x="10409737" y="4758756"/>
            <a:ext cx="920933" cy="269805"/>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FEB9174E-0A37-4C9B-8ECC-8764B77B23AB}"/>
              </a:ext>
            </a:extLst>
          </p:cNvPr>
          <p:cNvSpPr txBox="1"/>
          <p:nvPr/>
        </p:nvSpPr>
        <p:spPr>
          <a:xfrm>
            <a:off x="8486229" y="5120732"/>
            <a:ext cx="3521552" cy="584775"/>
          </a:xfrm>
          <a:prstGeom prst="rect">
            <a:avLst/>
          </a:prstGeom>
          <a:noFill/>
        </p:spPr>
        <p:txBody>
          <a:bodyPr wrap="square" rtlCol="0">
            <a:spAutoFit/>
          </a:bodyPr>
          <a:lstStyle/>
          <a:p>
            <a:pPr algn="ctr"/>
            <a:r>
              <a:rPr lang="ja-JP" altLang="en-US" sz="1600" b="1" dirty="0">
                <a:solidFill>
                  <a:schemeClr val="accent6">
                    <a:lumMod val="40000"/>
                    <a:lumOff val="60000"/>
                  </a:schemeClr>
                </a:solidFill>
              </a:rPr>
              <a:t>問題分割ベースのほうがフロンティアの目標部位への収束が速い</a:t>
            </a:r>
          </a:p>
        </p:txBody>
      </p:sp>
      <p:sp>
        <p:nvSpPr>
          <p:cNvPr id="39" name="テキスト ボックス 38">
            <a:extLst>
              <a:ext uri="{FF2B5EF4-FFF2-40B4-BE49-F238E27FC236}">
                <a16:creationId xmlns:a16="http://schemas.microsoft.com/office/drawing/2014/main" id="{AC3DFB6A-4798-428A-B281-FB1CF6CAA6C0}"/>
              </a:ext>
            </a:extLst>
          </p:cNvPr>
          <p:cNvSpPr txBox="1"/>
          <p:nvPr/>
        </p:nvSpPr>
        <p:spPr>
          <a:xfrm>
            <a:off x="1267365" y="2727778"/>
            <a:ext cx="697627" cy="400110"/>
          </a:xfrm>
          <a:prstGeom prst="rect">
            <a:avLst/>
          </a:prstGeom>
          <a:noFill/>
        </p:spPr>
        <p:txBody>
          <a:bodyPr wrap="none" rtlCol="0">
            <a:spAutoFit/>
          </a:bodyPr>
          <a:lstStyle/>
          <a:p>
            <a:r>
              <a:rPr kumimoji="1" lang="ja-JP" altLang="en-US" sz="2000" b="1" dirty="0"/>
              <a:t>目的</a:t>
            </a:r>
          </a:p>
        </p:txBody>
      </p:sp>
      <p:sp>
        <p:nvSpPr>
          <p:cNvPr id="40" name="テキスト ボックス 39">
            <a:extLst>
              <a:ext uri="{FF2B5EF4-FFF2-40B4-BE49-F238E27FC236}">
                <a16:creationId xmlns:a16="http://schemas.microsoft.com/office/drawing/2014/main" id="{B9C3EB0D-8EDD-4759-8564-DB7B15584A8A}"/>
              </a:ext>
            </a:extLst>
          </p:cNvPr>
          <p:cNvSpPr txBox="1"/>
          <p:nvPr/>
        </p:nvSpPr>
        <p:spPr>
          <a:xfrm>
            <a:off x="359509" y="3813977"/>
            <a:ext cx="2521716" cy="338554"/>
          </a:xfrm>
          <a:prstGeom prst="rect">
            <a:avLst/>
          </a:prstGeom>
          <a:noFill/>
        </p:spPr>
        <p:txBody>
          <a:bodyPr wrap="none" rtlCol="0">
            <a:spAutoFit/>
          </a:bodyPr>
          <a:lstStyle/>
          <a:p>
            <a:r>
              <a:rPr kumimoji="1" lang="en-US" altLang="ja-JP" sz="1600" dirty="0"/>
              <a:t>Two-</a:t>
            </a:r>
            <a:r>
              <a:rPr kumimoji="1" lang="en-US" altLang="ja-JP" sz="1600" dirty="0" err="1"/>
              <a:t>Phaze</a:t>
            </a:r>
            <a:r>
              <a:rPr kumimoji="1" lang="en-US" altLang="ja-JP" sz="1600" dirty="0"/>
              <a:t> Framework</a:t>
            </a:r>
            <a:r>
              <a:rPr kumimoji="1" lang="en-US" altLang="ja-JP" sz="1200" dirty="0"/>
              <a:t>[4]</a:t>
            </a:r>
            <a:endParaRPr kumimoji="1" lang="ja-JP" altLang="en-US" sz="1400" dirty="0"/>
          </a:p>
        </p:txBody>
      </p:sp>
      <p:sp>
        <p:nvSpPr>
          <p:cNvPr id="41" name="テキスト ボックス 40">
            <a:extLst>
              <a:ext uri="{FF2B5EF4-FFF2-40B4-BE49-F238E27FC236}">
                <a16:creationId xmlns:a16="http://schemas.microsoft.com/office/drawing/2014/main" id="{1D770C15-D170-4125-82F2-D71128D8CDDF}"/>
              </a:ext>
            </a:extLst>
          </p:cNvPr>
          <p:cNvSpPr txBox="1"/>
          <p:nvPr/>
        </p:nvSpPr>
        <p:spPr>
          <a:xfrm>
            <a:off x="950892" y="4207851"/>
            <a:ext cx="1386918" cy="338554"/>
          </a:xfrm>
          <a:prstGeom prst="rect">
            <a:avLst/>
          </a:prstGeom>
          <a:noFill/>
        </p:spPr>
        <p:txBody>
          <a:bodyPr wrap="none" rtlCol="0">
            <a:spAutoFit/>
          </a:bodyPr>
          <a:lstStyle/>
          <a:p>
            <a:r>
              <a:rPr kumimoji="1" lang="ja-JP" altLang="en-US" sz="1600" dirty="0">
                <a:solidFill>
                  <a:schemeClr val="accent4"/>
                </a:solidFill>
              </a:rPr>
              <a:t>理想的な構成</a:t>
            </a:r>
          </a:p>
        </p:txBody>
      </p:sp>
      <p:sp>
        <p:nvSpPr>
          <p:cNvPr id="17" name="テキスト ボックス 16">
            <a:extLst>
              <a:ext uri="{FF2B5EF4-FFF2-40B4-BE49-F238E27FC236}">
                <a16:creationId xmlns:a16="http://schemas.microsoft.com/office/drawing/2014/main" id="{804BA34F-69DC-4A63-96FD-AF61448FB415}"/>
              </a:ext>
            </a:extLst>
          </p:cNvPr>
          <p:cNvSpPr txBox="1"/>
          <p:nvPr/>
        </p:nvSpPr>
        <p:spPr>
          <a:xfrm>
            <a:off x="289351" y="5797618"/>
            <a:ext cx="11073973" cy="307777"/>
          </a:xfrm>
          <a:prstGeom prst="rect">
            <a:avLst/>
          </a:prstGeom>
          <a:noFill/>
        </p:spPr>
        <p:txBody>
          <a:bodyPr wrap="square" rtlCol="0">
            <a:spAutoFit/>
          </a:bodyPr>
          <a:lstStyle/>
          <a:p>
            <a:r>
              <a:rPr kumimoji="1" lang="en-US" altLang="ja-JP" sz="1400" dirty="0"/>
              <a:t>[4] S. Venkatraman et al.: “A Generic Framework for Constrained Optimization Using Genetic Algorithms” (2005) </a:t>
            </a:r>
            <a:endParaRPr kumimoji="1" lang="ja-JP" altLang="en-US" sz="1400" dirty="0"/>
          </a:p>
        </p:txBody>
      </p:sp>
      <p:sp>
        <p:nvSpPr>
          <p:cNvPr id="19" name="テキスト ボックス 18">
            <a:extLst>
              <a:ext uri="{FF2B5EF4-FFF2-40B4-BE49-F238E27FC236}">
                <a16:creationId xmlns:a16="http://schemas.microsoft.com/office/drawing/2014/main" id="{BD001EED-634E-4257-82D0-F735523D662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8" name="正方形/長方形 17">
            <a:extLst>
              <a:ext uri="{FF2B5EF4-FFF2-40B4-BE49-F238E27FC236}">
                <a16:creationId xmlns:a16="http://schemas.microsoft.com/office/drawing/2014/main" id="{90391FE4-6225-4239-A1EC-1E2D5F153CBE}"/>
              </a:ext>
            </a:extLst>
          </p:cNvPr>
          <p:cNvSpPr/>
          <p:nvPr/>
        </p:nvSpPr>
        <p:spPr>
          <a:xfrm>
            <a:off x="3114459" y="2073394"/>
            <a:ext cx="4152182"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CC164DB3-3256-462C-95A2-CEF046D1D2A6}"/>
              </a:ext>
            </a:extLst>
          </p:cNvPr>
          <p:cNvSpPr/>
          <p:nvPr/>
        </p:nvSpPr>
        <p:spPr>
          <a:xfrm>
            <a:off x="7508965" y="2073394"/>
            <a:ext cx="4306416"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正方形/長方形 20">
            <a:extLst>
              <a:ext uri="{FF2B5EF4-FFF2-40B4-BE49-F238E27FC236}">
                <a16:creationId xmlns:a16="http://schemas.microsoft.com/office/drawing/2014/main" id="{8345C20E-7920-4A0E-92D3-2B49D7A1BD32}"/>
              </a:ext>
            </a:extLst>
          </p:cNvPr>
          <p:cNvSpPr/>
          <p:nvPr/>
        </p:nvSpPr>
        <p:spPr>
          <a:xfrm>
            <a:off x="5270189" y="3341718"/>
            <a:ext cx="1996452" cy="371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2" name="正方形/長方形 21">
            <a:extLst>
              <a:ext uri="{FF2B5EF4-FFF2-40B4-BE49-F238E27FC236}">
                <a16:creationId xmlns:a16="http://schemas.microsoft.com/office/drawing/2014/main" id="{E34F15B4-73B0-4FE3-BB12-763883120F5E}"/>
              </a:ext>
            </a:extLst>
          </p:cNvPr>
          <p:cNvSpPr/>
          <p:nvPr/>
        </p:nvSpPr>
        <p:spPr>
          <a:xfrm>
            <a:off x="3141203"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23" name="テキスト ボックス 22">
            <a:extLst>
              <a:ext uri="{FF2B5EF4-FFF2-40B4-BE49-F238E27FC236}">
                <a16:creationId xmlns:a16="http://schemas.microsoft.com/office/drawing/2014/main" id="{ECA00413-6F3C-46B3-BCF7-6B1E6B3A2DBB}"/>
              </a:ext>
            </a:extLst>
          </p:cNvPr>
          <p:cNvSpPr txBox="1"/>
          <p:nvPr/>
        </p:nvSpPr>
        <p:spPr>
          <a:xfrm>
            <a:off x="4337185" y="2743167"/>
            <a:ext cx="1758815" cy="369332"/>
          </a:xfrm>
          <a:prstGeom prst="rect">
            <a:avLst/>
          </a:prstGeom>
          <a:noFill/>
        </p:spPr>
        <p:txBody>
          <a:bodyPr wrap="none" rtlCol="0">
            <a:spAutoFit/>
          </a:bodyPr>
          <a:lstStyle/>
          <a:p>
            <a:r>
              <a:rPr kumimoji="1" lang="ja-JP" altLang="en-US" dirty="0"/>
              <a:t>可能領域の特定</a:t>
            </a:r>
          </a:p>
        </p:txBody>
      </p:sp>
      <p:sp>
        <p:nvSpPr>
          <p:cNvPr id="24" name="テキスト ボックス 23">
            <a:extLst>
              <a:ext uri="{FF2B5EF4-FFF2-40B4-BE49-F238E27FC236}">
                <a16:creationId xmlns:a16="http://schemas.microsoft.com/office/drawing/2014/main" id="{DB73EF8E-AED8-42F4-AE09-AB708A6983CD}"/>
              </a:ext>
            </a:extLst>
          </p:cNvPr>
          <p:cNvSpPr txBox="1"/>
          <p:nvPr/>
        </p:nvSpPr>
        <p:spPr>
          <a:xfrm>
            <a:off x="8531251" y="2743167"/>
            <a:ext cx="2220480" cy="369332"/>
          </a:xfrm>
          <a:prstGeom prst="rect">
            <a:avLst/>
          </a:prstGeom>
          <a:noFill/>
        </p:spPr>
        <p:txBody>
          <a:bodyPr wrap="none" rtlCol="0">
            <a:spAutoFit/>
          </a:bodyPr>
          <a:lstStyle/>
          <a:p>
            <a:r>
              <a:rPr kumimoji="1" lang="ja-JP" altLang="en-US" dirty="0"/>
              <a:t>制約境界付近の探索</a:t>
            </a:r>
          </a:p>
        </p:txBody>
      </p:sp>
      <p:sp>
        <p:nvSpPr>
          <p:cNvPr id="25" name="正方形/長方形 24">
            <a:extLst>
              <a:ext uri="{FF2B5EF4-FFF2-40B4-BE49-F238E27FC236}">
                <a16:creationId xmlns:a16="http://schemas.microsoft.com/office/drawing/2014/main" id="{D77B1D9F-003E-4D57-B124-7B5AA1A34C98}"/>
              </a:ext>
            </a:extLst>
          </p:cNvPr>
          <p:cNvSpPr/>
          <p:nvPr/>
        </p:nvSpPr>
        <p:spPr>
          <a:xfrm>
            <a:off x="9827173" y="3341718"/>
            <a:ext cx="1996452" cy="3716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解の評価・選択</a:t>
            </a:r>
          </a:p>
        </p:txBody>
      </p:sp>
      <p:sp>
        <p:nvSpPr>
          <p:cNvPr id="26" name="正方形/長方形 25">
            <a:extLst>
              <a:ext uri="{FF2B5EF4-FFF2-40B4-BE49-F238E27FC236}">
                <a16:creationId xmlns:a16="http://schemas.microsoft.com/office/drawing/2014/main" id="{5EF53721-DF4F-46EE-8C5C-1F7204155273}"/>
              </a:ext>
            </a:extLst>
          </p:cNvPr>
          <p:cNvSpPr/>
          <p:nvPr/>
        </p:nvSpPr>
        <p:spPr>
          <a:xfrm>
            <a:off x="7508965" y="3346030"/>
            <a:ext cx="2033611" cy="36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近傍生成</a:t>
            </a:r>
          </a:p>
        </p:txBody>
      </p:sp>
      <p:sp>
        <p:nvSpPr>
          <p:cNvPr id="30" name="テキスト ボックス 29">
            <a:extLst>
              <a:ext uri="{FF2B5EF4-FFF2-40B4-BE49-F238E27FC236}">
                <a16:creationId xmlns:a16="http://schemas.microsoft.com/office/drawing/2014/main" id="{0557BB72-3627-4A0E-8C78-0FAC4DD4250B}"/>
              </a:ext>
            </a:extLst>
          </p:cNvPr>
          <p:cNvSpPr txBox="1"/>
          <p:nvPr/>
        </p:nvSpPr>
        <p:spPr>
          <a:xfrm>
            <a:off x="3609621"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p:sp>
        <p:nvSpPr>
          <p:cNvPr id="31" name="テキスト ボックス 30">
            <a:extLst>
              <a:ext uri="{FF2B5EF4-FFF2-40B4-BE49-F238E27FC236}">
                <a16:creationId xmlns:a16="http://schemas.microsoft.com/office/drawing/2014/main" id="{D758E452-2961-44A3-AAA4-6EF1F632DD3E}"/>
              </a:ext>
            </a:extLst>
          </p:cNvPr>
          <p:cNvSpPr txBox="1"/>
          <p:nvPr/>
        </p:nvSpPr>
        <p:spPr>
          <a:xfrm>
            <a:off x="7977383" y="3798588"/>
            <a:ext cx="1096775" cy="338554"/>
          </a:xfrm>
          <a:prstGeom prst="rect">
            <a:avLst/>
          </a:prstGeom>
          <a:noFill/>
        </p:spPr>
        <p:txBody>
          <a:bodyPr wrap="none" rtlCol="0">
            <a:spAutoFit/>
          </a:bodyPr>
          <a:lstStyle/>
          <a:p>
            <a:r>
              <a:rPr kumimoji="1" lang="ja-JP" altLang="en-US" sz="1600" dirty="0"/>
              <a:t>実数値</a:t>
            </a:r>
            <a:r>
              <a:rPr kumimoji="1" lang="en-US" altLang="ja-JP" sz="1600" dirty="0"/>
              <a:t>GA</a:t>
            </a:r>
            <a:endParaRPr kumimoji="1" lang="ja-JP" altLang="en-US" sz="16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DA01D8-1790-4768-BE20-7EFA3D8DC961}"/>
                  </a:ext>
                </a:extLst>
              </p:cNvPr>
              <p:cNvSpPr txBox="1"/>
              <p:nvPr/>
            </p:nvSpPr>
            <p:spPr>
              <a:xfrm>
                <a:off x="9663556" y="3829366"/>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のパレートランキング</a:t>
                </a:r>
              </a:p>
            </p:txBody>
          </p:sp>
        </mc:Choice>
        <mc:Fallback xmlns="">
          <p:sp>
            <p:nvSpPr>
              <p:cNvPr id="32" name="テキスト ボックス 31">
                <a:extLst>
                  <a:ext uri="{FF2B5EF4-FFF2-40B4-BE49-F238E27FC236}">
                    <a16:creationId xmlns:a16="http://schemas.microsoft.com/office/drawing/2014/main" id="{FBDA01D8-1790-4768-BE20-7EFA3D8DC961}"/>
                  </a:ext>
                </a:extLst>
              </p:cNvPr>
              <p:cNvSpPr txBox="1">
                <a:spLocks noRot="1" noChangeAspect="1" noMove="1" noResize="1" noEditPoints="1" noAdjustHandles="1" noChangeArrowheads="1" noChangeShapeType="1" noTextEdit="1"/>
              </p:cNvSpPr>
              <p:nvPr/>
            </p:nvSpPr>
            <p:spPr>
              <a:xfrm>
                <a:off x="9663556" y="3829366"/>
                <a:ext cx="2312983" cy="307777"/>
              </a:xfrm>
              <a:prstGeom prst="rect">
                <a:avLst/>
              </a:prstGeom>
              <a:blipFill>
                <a:blip r:embed="rId2"/>
                <a:stretch>
                  <a:fillRect t="-392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863084AF-EB50-4B3E-AE95-878452E7C709}"/>
                  </a:ext>
                </a:extLst>
              </p:cNvPr>
              <p:cNvSpPr txBox="1"/>
              <p:nvPr/>
            </p:nvSpPr>
            <p:spPr>
              <a:xfrm>
                <a:off x="9663556" y="4223453"/>
                <a:ext cx="23129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の問題分割</a:t>
                </a:r>
              </a:p>
            </p:txBody>
          </p:sp>
        </mc:Choice>
        <mc:Fallback xmlns="">
          <p:sp>
            <p:nvSpPr>
              <p:cNvPr id="33" name="テキスト ボックス 32">
                <a:extLst>
                  <a:ext uri="{FF2B5EF4-FFF2-40B4-BE49-F238E27FC236}">
                    <a16:creationId xmlns:a16="http://schemas.microsoft.com/office/drawing/2014/main" id="{863084AF-EB50-4B3E-AE95-878452E7C709}"/>
                  </a:ext>
                </a:extLst>
              </p:cNvPr>
              <p:cNvSpPr txBox="1">
                <a:spLocks noRot="1" noChangeAspect="1" noMove="1" noResize="1" noEditPoints="1" noAdjustHandles="1" noChangeArrowheads="1" noChangeShapeType="1" noTextEdit="1"/>
              </p:cNvSpPr>
              <p:nvPr/>
            </p:nvSpPr>
            <p:spPr>
              <a:xfrm>
                <a:off x="9663556" y="4223453"/>
                <a:ext cx="2312983" cy="307777"/>
              </a:xfrm>
              <a:prstGeom prst="rect">
                <a:avLst/>
              </a:prstGeom>
              <a:blipFill>
                <a:blip r:embed="rId3"/>
                <a:stretch>
                  <a:fillRect t="-4000" b="-20000"/>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7744E7B2-BBCC-4B0A-838A-683A854CF24E}"/>
              </a:ext>
            </a:extLst>
          </p:cNvPr>
          <p:cNvSpPr txBox="1"/>
          <p:nvPr/>
        </p:nvSpPr>
        <p:spPr>
          <a:xfrm>
            <a:off x="7511711"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p:sp>
        <p:nvSpPr>
          <p:cNvPr id="43" name="テキスト ボックス 42">
            <a:extLst>
              <a:ext uri="{FF2B5EF4-FFF2-40B4-BE49-F238E27FC236}">
                <a16:creationId xmlns:a16="http://schemas.microsoft.com/office/drawing/2014/main" id="{822F4B90-8255-4027-8F86-FF7C406F7F11}"/>
              </a:ext>
            </a:extLst>
          </p:cNvPr>
          <p:cNvSpPr txBox="1"/>
          <p:nvPr/>
        </p:nvSpPr>
        <p:spPr>
          <a:xfrm>
            <a:off x="3143949" y="4192675"/>
            <a:ext cx="2028119" cy="338554"/>
          </a:xfrm>
          <a:prstGeom prst="rect">
            <a:avLst/>
          </a:prstGeom>
          <a:noFill/>
        </p:spPr>
        <p:txBody>
          <a:bodyPr wrap="none" rtlCol="0">
            <a:spAutoFit/>
          </a:bodyPr>
          <a:lstStyle/>
          <a:p>
            <a:r>
              <a:rPr kumimoji="1" lang="ja-JP" altLang="en-US" sz="1600" dirty="0"/>
              <a:t>適応型</a:t>
            </a:r>
            <a:r>
              <a:rPr kumimoji="1" lang="en-US" altLang="ja-JP" sz="1600" dirty="0"/>
              <a:t>PSO</a:t>
            </a:r>
            <a:r>
              <a:rPr kumimoji="1" lang="ja-JP" altLang="en-US" sz="1600" dirty="0"/>
              <a:t>／</a:t>
            </a:r>
            <a:r>
              <a:rPr kumimoji="1" lang="en-US" altLang="ja-JP" sz="1600" dirty="0"/>
              <a:t>DE</a:t>
            </a:r>
            <a:r>
              <a:rPr kumimoji="1" lang="ja-JP" altLang="en-US" sz="1600" dirty="0"/>
              <a:t>など</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8C3B1A3-F734-49A4-98AE-F768CF9E4876}"/>
                  </a:ext>
                </a:extLst>
              </p:cNvPr>
              <p:cNvSpPr txBox="1"/>
              <p:nvPr/>
            </p:nvSpPr>
            <p:spPr>
              <a:xfrm>
                <a:off x="5483778" y="3798588"/>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4" name="テキスト ボックス 43">
                <a:extLst>
                  <a:ext uri="{FF2B5EF4-FFF2-40B4-BE49-F238E27FC236}">
                    <a16:creationId xmlns:a16="http://schemas.microsoft.com/office/drawing/2014/main" id="{98C3B1A3-F734-49A4-98AE-F768CF9E4876}"/>
                  </a:ext>
                </a:extLst>
              </p:cNvPr>
              <p:cNvSpPr txBox="1">
                <a:spLocks noRot="1" noChangeAspect="1" noMove="1" noResize="1" noEditPoints="1" noAdjustHandles="1" noChangeArrowheads="1" noChangeShapeType="1" noTextEdit="1"/>
              </p:cNvSpPr>
              <p:nvPr/>
            </p:nvSpPr>
            <p:spPr>
              <a:xfrm>
                <a:off x="5483778" y="3798588"/>
                <a:ext cx="1569275"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6331610-410F-49AC-8E0D-EE84DFEDAEC9}"/>
                  </a:ext>
                </a:extLst>
              </p:cNvPr>
              <p:cNvSpPr txBox="1"/>
              <p:nvPr/>
            </p:nvSpPr>
            <p:spPr>
              <a:xfrm>
                <a:off x="5483778" y="4192675"/>
                <a:ext cx="1569275" cy="369332"/>
              </a:xfrm>
              <a:prstGeom prst="rect">
                <a:avLst/>
              </a:prstGeom>
              <a:noFill/>
            </p:spPr>
            <p:txBody>
              <a:bodyPr wrap="square" rtlCol="0">
                <a:spAutoFit/>
              </a:bodyPr>
              <a:lstStyle/>
              <a:p>
                <a:pPr lvl="0" algn="ctr" defTabSz="914400">
                  <a:defRPr/>
                </a:pPr>
                <a14:m>
                  <m:oMath xmlns:m="http://schemas.openxmlformats.org/officeDocument/2006/math">
                    <m:r>
                      <a:rPr kumimoji="1" lang="en-US" altLang="ja-JP" i="1">
                        <a:latin typeface="Cambria Math" panose="02040503050406030204" pitchFamily="18" charset="0"/>
                      </a:rPr>
                      <m:t>𝑣</m:t>
                    </m:r>
                  </m:oMath>
                </a14:m>
                <a:r>
                  <a:rPr kumimoji="1" lang="ja-JP" altLang="en-US" dirty="0"/>
                  <a:t>のみ</a:t>
                </a:r>
              </a:p>
            </p:txBody>
          </p:sp>
        </mc:Choice>
        <mc:Fallback xmlns="">
          <p:sp>
            <p:nvSpPr>
              <p:cNvPr id="45" name="テキスト ボックス 44">
                <a:extLst>
                  <a:ext uri="{FF2B5EF4-FFF2-40B4-BE49-F238E27FC236}">
                    <a16:creationId xmlns:a16="http://schemas.microsoft.com/office/drawing/2014/main" id="{F6331610-410F-49AC-8E0D-EE84DFEDAEC9}"/>
                  </a:ext>
                </a:extLst>
              </p:cNvPr>
              <p:cNvSpPr txBox="1">
                <a:spLocks noRot="1" noChangeAspect="1" noMove="1" noResize="1" noEditPoints="1" noAdjustHandles="1" noChangeArrowheads="1" noChangeShapeType="1" noTextEdit="1"/>
              </p:cNvSpPr>
              <p:nvPr/>
            </p:nvSpPr>
            <p:spPr>
              <a:xfrm>
                <a:off x="5483778" y="4192675"/>
                <a:ext cx="1569275" cy="369332"/>
              </a:xfrm>
              <a:prstGeom prst="rect">
                <a:avLst/>
              </a:prstGeom>
              <a:blipFill>
                <a:blip r:embed="rId5"/>
                <a:stretch>
                  <a:fillRect t="-10000" b="-26667"/>
                </a:stretch>
              </a:blipFill>
            </p:spPr>
            <p:txBody>
              <a:bodyPr/>
              <a:lstStyle/>
              <a:p>
                <a:r>
                  <a:rPr lang="ja-JP" altLang="en-US">
                    <a:noFill/>
                  </a:rPr>
                  <a:t> </a:t>
                </a:r>
              </a:p>
            </p:txBody>
          </p:sp>
        </mc:Fallback>
      </mc:AlternateContent>
      <p:cxnSp>
        <p:nvCxnSpPr>
          <p:cNvPr id="46" name="直線コネクタ 45">
            <a:extLst>
              <a:ext uri="{FF2B5EF4-FFF2-40B4-BE49-F238E27FC236}">
                <a16:creationId xmlns:a16="http://schemas.microsoft.com/office/drawing/2014/main" id="{6C3BC608-0F33-4A63-ABE4-2FCFBAA6CE6B}"/>
              </a:ext>
            </a:extLst>
          </p:cNvPr>
          <p:cNvCxnSpPr>
            <a:cxnSpLocks/>
          </p:cNvCxnSpPr>
          <p:nvPr/>
        </p:nvCxnSpPr>
        <p:spPr>
          <a:xfrm>
            <a:off x="241157" y="3219374"/>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35FCA63-ECCB-4126-A36C-0598E7F28B38}"/>
              </a:ext>
            </a:extLst>
          </p:cNvPr>
          <p:cNvCxnSpPr>
            <a:cxnSpLocks/>
          </p:cNvCxnSpPr>
          <p:nvPr/>
        </p:nvCxnSpPr>
        <p:spPr>
          <a:xfrm>
            <a:off x="235805" y="4644455"/>
            <a:ext cx="115742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48E3698-C6B3-4594-B384-8A948BA81D38}"/>
              </a:ext>
            </a:extLst>
          </p:cNvPr>
          <p:cNvSpPr txBox="1"/>
          <p:nvPr/>
        </p:nvSpPr>
        <p:spPr>
          <a:xfrm>
            <a:off x="1267365" y="3337246"/>
            <a:ext cx="697627" cy="400110"/>
          </a:xfrm>
          <a:prstGeom prst="rect">
            <a:avLst/>
          </a:prstGeom>
          <a:noFill/>
        </p:spPr>
        <p:txBody>
          <a:bodyPr wrap="none" rtlCol="0">
            <a:spAutoFit/>
          </a:bodyPr>
          <a:lstStyle/>
          <a:p>
            <a:r>
              <a:rPr kumimoji="1" lang="ja-JP" altLang="en-US" sz="2000" b="1" dirty="0"/>
              <a:t>方法</a:t>
            </a:r>
          </a:p>
        </p:txBody>
      </p:sp>
    </p:spTree>
    <p:extLst>
      <p:ext uri="{BB962C8B-B14F-4D97-AF65-F5344CB8AC3E}">
        <p14:creationId xmlns:p14="http://schemas.microsoft.com/office/powerpoint/2010/main" val="2349249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検証したアルゴリズム案</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今回は下記の構成で適用した。</a:t>
            </a:r>
            <a:endParaRPr lang="en-US" altLang="ja-JP" sz="2800" dirty="0"/>
          </a:p>
          <a:p>
            <a:pPr lvl="1">
              <a:defRPr/>
            </a:pPr>
            <a:r>
              <a:rPr lang="ja-JP" altLang="en-US" sz="2400" dirty="0"/>
              <a:t>ただし、</a:t>
            </a:r>
            <a:r>
              <a:rPr lang="ja-JP" altLang="en-US" sz="2400" dirty="0">
                <a:solidFill>
                  <a:schemeClr val="accent4"/>
                </a:solidFill>
              </a:rPr>
              <a:t>切替条件</a:t>
            </a:r>
            <a:r>
              <a:rPr lang="ja-JP" altLang="en-US" sz="2400" dirty="0"/>
              <a:t>と</a:t>
            </a:r>
            <a:r>
              <a:rPr lang="ja-JP" altLang="en-US" sz="2400" dirty="0">
                <a:solidFill>
                  <a:schemeClr val="accent4"/>
                </a:solidFill>
              </a:rPr>
              <a:t>初期個体</a:t>
            </a:r>
            <a:r>
              <a:rPr lang="ja-JP" altLang="en-US" sz="2400" dirty="0"/>
              <a:t>は暫定的で、この部分の検討は重要</a:t>
            </a:r>
            <a:endParaRPr lang="en-US" altLang="ja-JP" sz="2400" dirty="0"/>
          </a:p>
          <a:p>
            <a:pPr lvl="2">
              <a:lnSpc>
                <a:spcPct val="150000"/>
              </a:lnSpc>
              <a:buFont typeface="Wingdings" panose="05000000000000000000" pitchFamily="2" charset="2"/>
              <a:buChar char="Ø"/>
              <a:defRPr/>
            </a:pPr>
            <a:r>
              <a:rPr lang="ja-JP" altLang="en-US" sz="2000" dirty="0"/>
              <a:t>可能領域に近づくことを優先しているため、反復回数で切り替えるのは得策ではないと思われる</a:t>
            </a:r>
            <a:endParaRPr lang="en-US" altLang="ja-JP" sz="2000" dirty="0"/>
          </a:p>
        </p:txBody>
      </p:sp>
      <p:sp>
        <p:nvSpPr>
          <p:cNvPr id="24" name="テキスト ボックス 23">
            <a:extLst>
              <a:ext uri="{FF2B5EF4-FFF2-40B4-BE49-F238E27FC236}">
                <a16:creationId xmlns:a16="http://schemas.microsoft.com/office/drawing/2014/main" id="{4582ED2A-5CEF-4582-854A-D0DC73682B8B}"/>
              </a:ext>
            </a:extLst>
          </p:cNvPr>
          <p:cNvSpPr txBox="1"/>
          <p:nvPr/>
        </p:nvSpPr>
        <p:spPr>
          <a:xfrm>
            <a:off x="7333634" y="3756101"/>
            <a:ext cx="4678222"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集合のうち、実行可能解が二個以上を占める</a:t>
            </a:r>
          </a:p>
        </p:txBody>
      </p:sp>
      <p:sp>
        <p:nvSpPr>
          <p:cNvPr id="25" name="テキスト ボックス 24">
            <a:extLst>
              <a:ext uri="{FF2B5EF4-FFF2-40B4-BE49-F238E27FC236}">
                <a16:creationId xmlns:a16="http://schemas.microsoft.com/office/drawing/2014/main" id="{D4B5C682-8C01-47DC-88AD-B691D5654E45}"/>
              </a:ext>
            </a:extLst>
          </p:cNvPr>
          <p:cNvSpPr txBox="1"/>
          <p:nvPr/>
        </p:nvSpPr>
        <p:spPr>
          <a:xfrm>
            <a:off x="7297498" y="5093748"/>
            <a:ext cx="4611249" cy="338554"/>
          </a:xfrm>
          <a:prstGeom prst="rect">
            <a:avLst/>
          </a:prstGeom>
          <a:noFill/>
        </p:spPr>
        <p:txBody>
          <a:bodyPr wrap="square" rtlCol="0">
            <a:spAutoFit/>
          </a:bodyPr>
          <a:lstStyle/>
          <a:p>
            <a:r>
              <a:rPr lang="en-US" altLang="ja-JP" sz="1600" b="1" dirty="0">
                <a:solidFill>
                  <a:schemeClr val="accent4"/>
                </a:solidFill>
              </a:rPr>
              <a:t>p-best</a:t>
            </a:r>
            <a:r>
              <a:rPr lang="ja-JP" altLang="en-US" sz="1600" b="1" dirty="0">
                <a:solidFill>
                  <a:schemeClr val="accent4"/>
                </a:solidFill>
              </a:rPr>
              <a:t>集合</a:t>
            </a:r>
            <a:r>
              <a:rPr lang="ja-JP" altLang="en-US" sz="1400" dirty="0"/>
              <a:t>（各個体の探索履歴の中での最良解）</a:t>
            </a:r>
          </a:p>
        </p:txBody>
      </p:sp>
      <p:sp>
        <p:nvSpPr>
          <p:cNvPr id="13" name="テキスト ボックス 12">
            <a:extLst>
              <a:ext uri="{FF2B5EF4-FFF2-40B4-BE49-F238E27FC236}">
                <a16:creationId xmlns:a16="http://schemas.microsoft.com/office/drawing/2014/main" id="{B4BC9035-37D0-4C15-BA5C-589839A2E3CE}"/>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
        <p:nvSpPr>
          <p:cNvPr id="14" name="正方形/長方形 13">
            <a:extLst>
              <a:ext uri="{FF2B5EF4-FFF2-40B4-BE49-F238E27FC236}">
                <a16:creationId xmlns:a16="http://schemas.microsoft.com/office/drawing/2014/main" id="{15DB77F5-BA20-431D-9B8B-38D2D1A6797B}"/>
              </a:ext>
            </a:extLst>
          </p:cNvPr>
          <p:cNvSpPr/>
          <p:nvPr/>
        </p:nvSpPr>
        <p:spPr>
          <a:xfrm>
            <a:off x="2312459" y="2849233"/>
            <a:ext cx="2132605"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第一段階</a:t>
            </a:r>
            <a:endParaRPr kumimoji="1" lang="en-US" altLang="ja-JP" b="1" dirty="0">
              <a:solidFill>
                <a:schemeClr val="bg1"/>
              </a:solidFill>
            </a:endParaRPr>
          </a:p>
        </p:txBody>
      </p:sp>
      <p:sp>
        <p:nvSpPr>
          <p:cNvPr id="15" name="正方形/長方形 14">
            <a:extLst>
              <a:ext uri="{FF2B5EF4-FFF2-40B4-BE49-F238E27FC236}">
                <a16:creationId xmlns:a16="http://schemas.microsoft.com/office/drawing/2014/main" id="{E498EFD6-40EB-42F8-8093-73A8E547FD48}"/>
              </a:ext>
            </a:extLst>
          </p:cNvPr>
          <p:cNvSpPr/>
          <p:nvPr/>
        </p:nvSpPr>
        <p:spPr>
          <a:xfrm>
            <a:off x="4699657" y="2849233"/>
            <a:ext cx="2125392" cy="4091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第二段階</a:t>
            </a:r>
            <a:endParaRPr kumimoji="1" lang="en-US" altLang="ja-JP" b="1" dirty="0">
              <a:solidFill>
                <a:schemeClr val="bg1"/>
              </a:solidFill>
            </a:endParaRPr>
          </a:p>
        </p:txBody>
      </p:sp>
      <p:sp>
        <p:nvSpPr>
          <p:cNvPr id="21" name="テキスト ボックス 20">
            <a:extLst>
              <a:ext uri="{FF2B5EF4-FFF2-40B4-BE49-F238E27FC236}">
                <a16:creationId xmlns:a16="http://schemas.microsoft.com/office/drawing/2014/main" id="{C8E3A936-C75A-45F4-AA32-C1EDCD687E88}"/>
              </a:ext>
            </a:extLst>
          </p:cNvPr>
          <p:cNvSpPr txBox="1"/>
          <p:nvPr/>
        </p:nvSpPr>
        <p:spPr>
          <a:xfrm>
            <a:off x="2696523" y="3608808"/>
            <a:ext cx="1364476" cy="369332"/>
          </a:xfrm>
          <a:prstGeom prst="rect">
            <a:avLst/>
          </a:prstGeom>
          <a:noFill/>
        </p:spPr>
        <p:txBody>
          <a:bodyPr wrap="none" rtlCol="0">
            <a:spAutoFit/>
          </a:bodyPr>
          <a:lstStyle/>
          <a:p>
            <a:r>
              <a:rPr kumimoji="1" lang="ja-JP" altLang="en-US" dirty="0"/>
              <a:t>適応型</a:t>
            </a:r>
            <a:r>
              <a:rPr kumimoji="1" lang="en-US" altLang="ja-JP" dirty="0"/>
              <a:t>PSO</a:t>
            </a:r>
            <a:endParaRPr kumimoji="1" lang="ja-JP" altLang="en-US" dirty="0"/>
          </a:p>
        </p:txBody>
      </p:sp>
      <p:sp>
        <p:nvSpPr>
          <p:cNvPr id="22" name="テキスト ボックス 21">
            <a:extLst>
              <a:ext uri="{FF2B5EF4-FFF2-40B4-BE49-F238E27FC236}">
                <a16:creationId xmlns:a16="http://schemas.microsoft.com/office/drawing/2014/main" id="{CB54215F-BCFC-4743-8B15-EACF70E59BD1}"/>
              </a:ext>
            </a:extLst>
          </p:cNvPr>
          <p:cNvSpPr txBox="1"/>
          <p:nvPr/>
        </p:nvSpPr>
        <p:spPr>
          <a:xfrm>
            <a:off x="5157059" y="3608808"/>
            <a:ext cx="1210588" cy="369332"/>
          </a:xfrm>
          <a:prstGeom prst="rect">
            <a:avLst/>
          </a:prstGeom>
          <a:noFill/>
        </p:spPr>
        <p:txBody>
          <a:bodyPr wrap="none" rtlCol="0">
            <a:spAutoFit/>
          </a:bodyPr>
          <a:lstStyle/>
          <a:p>
            <a:r>
              <a:rPr kumimoji="1" lang="ja-JP" altLang="en-US" dirty="0"/>
              <a:t>実数値</a:t>
            </a:r>
            <a:r>
              <a:rPr kumimoji="1" lang="en-US" altLang="ja-JP" dirty="0"/>
              <a:t>GA</a:t>
            </a:r>
            <a:endParaRPr kumimoji="1" lang="ja-JP" altLang="en-US" dirty="0"/>
          </a:p>
        </p:txBody>
      </p:sp>
      <p:sp>
        <p:nvSpPr>
          <p:cNvPr id="26" name="テキスト ボックス 25">
            <a:extLst>
              <a:ext uri="{FF2B5EF4-FFF2-40B4-BE49-F238E27FC236}">
                <a16:creationId xmlns:a16="http://schemas.microsoft.com/office/drawing/2014/main" id="{25470968-2ED2-4643-A37C-B6200FD727E8}"/>
              </a:ext>
            </a:extLst>
          </p:cNvPr>
          <p:cNvSpPr txBox="1"/>
          <p:nvPr/>
        </p:nvSpPr>
        <p:spPr>
          <a:xfrm>
            <a:off x="2504163" y="4470481"/>
            <a:ext cx="1749197" cy="369332"/>
          </a:xfrm>
          <a:prstGeom prst="rect">
            <a:avLst/>
          </a:prstGeom>
          <a:noFill/>
        </p:spPr>
        <p:txBody>
          <a:bodyPr wrap="none" rtlCol="0">
            <a:spAutoFit/>
          </a:bodyPr>
          <a:lstStyle/>
          <a:p>
            <a:r>
              <a:rPr kumimoji="1" lang="en-US" altLang="ja-JP" dirty="0"/>
              <a:t>Feasibility Rule</a:t>
            </a:r>
            <a:endParaRPr kumimoji="1" lang="ja-JP" altLang="en-US"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E26B26F-EFF4-482B-AF13-A9D18DBE9B42}"/>
                  </a:ext>
                </a:extLst>
              </p:cNvPr>
              <p:cNvSpPr txBox="1"/>
              <p:nvPr/>
            </p:nvSpPr>
            <p:spPr>
              <a:xfrm>
                <a:off x="4571201" y="5406357"/>
                <a:ext cx="2382305" cy="338554"/>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dirty="0"/>
                  <a:t>のパレートフロンティア</a:t>
                </a:r>
              </a:p>
            </p:txBody>
          </p:sp>
        </mc:Choice>
        <mc:Fallback xmlns="">
          <p:sp>
            <p:nvSpPr>
              <p:cNvPr id="27" name="テキスト ボックス 26">
                <a:extLst>
                  <a:ext uri="{FF2B5EF4-FFF2-40B4-BE49-F238E27FC236}">
                    <a16:creationId xmlns:a16="http://schemas.microsoft.com/office/drawing/2014/main" id="{8E26B26F-EFF4-482B-AF13-A9D18DBE9B42}"/>
                  </a:ext>
                </a:extLst>
              </p:cNvPr>
              <p:cNvSpPr txBox="1">
                <a:spLocks noRot="1" noChangeAspect="1" noMove="1" noResize="1" noEditPoints="1" noAdjustHandles="1" noChangeArrowheads="1" noChangeShapeType="1" noTextEdit="1"/>
              </p:cNvSpPr>
              <p:nvPr/>
            </p:nvSpPr>
            <p:spPr>
              <a:xfrm>
                <a:off x="4571201" y="5406357"/>
                <a:ext cx="2382305" cy="338554"/>
              </a:xfrm>
              <a:prstGeom prst="rect">
                <a:avLst/>
              </a:prstGeom>
              <a:blipFill>
                <a:blip r:embed="rId2"/>
                <a:stretch>
                  <a:fillRect l="-25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0AD1C9A-6217-4378-B8B8-02635A5F1196}"/>
                  </a:ext>
                </a:extLst>
              </p:cNvPr>
              <p:cNvSpPr txBox="1"/>
              <p:nvPr/>
            </p:nvSpPr>
            <p:spPr>
              <a:xfrm>
                <a:off x="2819526" y="5390968"/>
                <a:ext cx="1118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𝑣</m:t>
                      </m:r>
                      <m:r>
                        <a:rPr kumimoji="1" lang="ja-JP" altLang="en-US" i="1" smtClean="0">
                          <a:latin typeface="Cambria Math" panose="02040503050406030204" pitchFamily="18" charset="0"/>
                        </a:rPr>
                        <m:t>優先</m:t>
                      </m:r>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80AD1C9A-6217-4378-B8B8-02635A5F1196}"/>
                  </a:ext>
                </a:extLst>
              </p:cNvPr>
              <p:cNvSpPr txBox="1">
                <a:spLocks noRot="1" noChangeAspect="1" noMove="1" noResize="1" noEditPoints="1" noAdjustHandles="1" noChangeArrowheads="1" noChangeShapeType="1" noTextEdit="1"/>
              </p:cNvSpPr>
              <p:nvPr/>
            </p:nvSpPr>
            <p:spPr>
              <a:xfrm>
                <a:off x="2819526" y="5390968"/>
                <a:ext cx="1118471" cy="369332"/>
              </a:xfrm>
              <a:prstGeom prst="rect">
                <a:avLst/>
              </a:prstGeom>
              <a:blipFill>
                <a:blip r:embed="rId3"/>
                <a:stretch>
                  <a:fillRect b="-3279"/>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926BF4DB-216C-4F43-B461-FF8D1DECE26E}"/>
              </a:ext>
            </a:extLst>
          </p:cNvPr>
          <p:cNvSpPr txBox="1"/>
          <p:nvPr/>
        </p:nvSpPr>
        <p:spPr>
          <a:xfrm>
            <a:off x="4733867" y="4361041"/>
            <a:ext cx="2056973" cy="369332"/>
          </a:xfrm>
          <a:prstGeom prst="rect">
            <a:avLst/>
          </a:prstGeom>
          <a:noFill/>
        </p:spPr>
        <p:txBody>
          <a:bodyPr wrap="none" rtlCol="0">
            <a:spAutoFit/>
          </a:bodyPr>
          <a:lstStyle/>
          <a:p>
            <a:r>
              <a:rPr kumimoji="1" lang="en-US" altLang="ja-JP" dirty="0"/>
              <a:t>Adaptive MOEA/D</a:t>
            </a:r>
            <a:endParaRPr kumimoji="1" lang="ja-JP" altLang="en-US" dirty="0"/>
          </a:p>
        </p:txBody>
      </p:sp>
      <p:sp>
        <p:nvSpPr>
          <p:cNvPr id="30" name="テキスト ボックス 29">
            <a:extLst>
              <a:ext uri="{FF2B5EF4-FFF2-40B4-BE49-F238E27FC236}">
                <a16:creationId xmlns:a16="http://schemas.microsoft.com/office/drawing/2014/main" id="{7DAD507F-9672-4B6C-9C0C-0B48DF84F3B3}"/>
              </a:ext>
            </a:extLst>
          </p:cNvPr>
          <p:cNvSpPr txBox="1"/>
          <p:nvPr/>
        </p:nvSpPr>
        <p:spPr>
          <a:xfrm>
            <a:off x="5190722" y="4709599"/>
            <a:ext cx="1143262" cy="338554"/>
          </a:xfrm>
          <a:prstGeom prst="rect">
            <a:avLst/>
          </a:prstGeom>
          <a:noFill/>
        </p:spPr>
        <p:txBody>
          <a:bodyPr wrap="none" rtlCol="0">
            <a:spAutoFit/>
          </a:bodyPr>
          <a:lstStyle/>
          <a:p>
            <a:r>
              <a:rPr kumimoji="1" lang="en-US" altLang="ja-JP" sz="1600" dirty="0"/>
              <a:t>(</a:t>
            </a:r>
            <a:r>
              <a:rPr kumimoji="1" lang="ja-JP" altLang="en-US" sz="1600" dirty="0"/>
              <a:t>問題分割</a:t>
            </a:r>
            <a:r>
              <a:rPr kumimoji="1" lang="en-US" altLang="ja-JP" sz="1600" dirty="0"/>
              <a:t>)</a:t>
            </a:r>
            <a:endParaRPr kumimoji="1" lang="ja-JP" altLang="en-US" sz="1600" dirty="0"/>
          </a:p>
        </p:txBody>
      </p:sp>
      <p:sp>
        <p:nvSpPr>
          <p:cNvPr id="31" name="テキスト ボックス 30">
            <a:extLst>
              <a:ext uri="{FF2B5EF4-FFF2-40B4-BE49-F238E27FC236}">
                <a16:creationId xmlns:a16="http://schemas.microsoft.com/office/drawing/2014/main" id="{87978703-6488-4552-A08F-DCBF47C72232}"/>
              </a:ext>
            </a:extLst>
          </p:cNvPr>
          <p:cNvSpPr txBox="1"/>
          <p:nvPr/>
        </p:nvSpPr>
        <p:spPr>
          <a:xfrm>
            <a:off x="7191445" y="3382555"/>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切替条件</a:t>
            </a:r>
          </a:p>
        </p:txBody>
      </p:sp>
      <p:sp>
        <p:nvSpPr>
          <p:cNvPr id="32" name="テキスト ボックス 31">
            <a:extLst>
              <a:ext uri="{FF2B5EF4-FFF2-40B4-BE49-F238E27FC236}">
                <a16:creationId xmlns:a16="http://schemas.microsoft.com/office/drawing/2014/main" id="{32110F8A-D4D6-42F2-BC8C-054E56D8A305}"/>
              </a:ext>
            </a:extLst>
          </p:cNvPr>
          <p:cNvSpPr txBox="1"/>
          <p:nvPr/>
        </p:nvSpPr>
        <p:spPr>
          <a:xfrm>
            <a:off x="7191445" y="4720202"/>
            <a:ext cx="1400105" cy="33855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初期個体</a:t>
            </a:r>
          </a:p>
        </p:txBody>
      </p:sp>
      <p:sp>
        <p:nvSpPr>
          <p:cNvPr id="35" name="テキスト ボックス 34">
            <a:extLst>
              <a:ext uri="{FF2B5EF4-FFF2-40B4-BE49-F238E27FC236}">
                <a16:creationId xmlns:a16="http://schemas.microsoft.com/office/drawing/2014/main" id="{0C3E1A8F-45F0-4566-AC83-DDAE14DDC340}"/>
              </a:ext>
            </a:extLst>
          </p:cNvPr>
          <p:cNvSpPr txBox="1"/>
          <p:nvPr/>
        </p:nvSpPr>
        <p:spPr>
          <a:xfrm>
            <a:off x="796161" y="3608808"/>
            <a:ext cx="1107996" cy="369332"/>
          </a:xfrm>
          <a:prstGeom prst="rect">
            <a:avLst/>
          </a:prstGeom>
          <a:noFill/>
        </p:spPr>
        <p:txBody>
          <a:bodyPr wrap="none" rtlCol="0">
            <a:spAutoFit/>
          </a:bodyPr>
          <a:lstStyle/>
          <a:p>
            <a:r>
              <a:rPr kumimoji="1" lang="ja-JP" altLang="en-US" b="1" dirty="0"/>
              <a:t>近傍生成</a:t>
            </a:r>
          </a:p>
        </p:txBody>
      </p:sp>
      <p:sp>
        <p:nvSpPr>
          <p:cNvPr id="36" name="テキスト ボックス 35">
            <a:extLst>
              <a:ext uri="{FF2B5EF4-FFF2-40B4-BE49-F238E27FC236}">
                <a16:creationId xmlns:a16="http://schemas.microsoft.com/office/drawing/2014/main" id="{2BE3D6B7-B75A-4ABE-8640-91D04020AED9}"/>
              </a:ext>
            </a:extLst>
          </p:cNvPr>
          <p:cNvSpPr txBox="1"/>
          <p:nvPr/>
        </p:nvSpPr>
        <p:spPr>
          <a:xfrm>
            <a:off x="514834" y="4509544"/>
            <a:ext cx="1670650" cy="369332"/>
          </a:xfrm>
          <a:prstGeom prst="rect">
            <a:avLst/>
          </a:prstGeom>
          <a:noFill/>
        </p:spPr>
        <p:txBody>
          <a:bodyPr wrap="none" rtlCol="0">
            <a:spAutoFit/>
          </a:bodyPr>
          <a:lstStyle/>
          <a:p>
            <a:r>
              <a:rPr kumimoji="1" lang="ja-JP" altLang="en-US" b="1"/>
              <a:t>解の評価・選択</a:t>
            </a:r>
            <a:endParaRPr kumimoji="1" lang="ja-JP" altLang="en-US" b="1" dirty="0"/>
          </a:p>
        </p:txBody>
      </p:sp>
      <p:sp>
        <p:nvSpPr>
          <p:cNvPr id="39" name="テキスト ボックス 38">
            <a:extLst>
              <a:ext uri="{FF2B5EF4-FFF2-40B4-BE49-F238E27FC236}">
                <a16:creationId xmlns:a16="http://schemas.microsoft.com/office/drawing/2014/main" id="{122D6204-8659-4F7E-948E-756E73D94117}"/>
              </a:ext>
            </a:extLst>
          </p:cNvPr>
          <p:cNvSpPr txBox="1"/>
          <p:nvPr/>
        </p:nvSpPr>
        <p:spPr>
          <a:xfrm>
            <a:off x="574947" y="5390968"/>
            <a:ext cx="1550424" cy="369332"/>
          </a:xfrm>
          <a:prstGeom prst="rect">
            <a:avLst/>
          </a:prstGeom>
          <a:noFill/>
        </p:spPr>
        <p:txBody>
          <a:bodyPr wrap="none" rtlCol="0">
            <a:spAutoFit/>
          </a:bodyPr>
          <a:lstStyle/>
          <a:p>
            <a:r>
              <a:rPr kumimoji="1" lang="ja-JP" altLang="en-US" b="1" dirty="0"/>
              <a:t>選択圧の方向</a:t>
            </a:r>
          </a:p>
        </p:txBody>
      </p:sp>
      <p:cxnSp>
        <p:nvCxnSpPr>
          <p:cNvPr id="40" name="直線コネクタ 39">
            <a:extLst>
              <a:ext uri="{FF2B5EF4-FFF2-40B4-BE49-F238E27FC236}">
                <a16:creationId xmlns:a16="http://schemas.microsoft.com/office/drawing/2014/main" id="{72822C24-9841-45E7-9B33-A3FB6D9A7237}"/>
              </a:ext>
            </a:extLst>
          </p:cNvPr>
          <p:cNvCxnSpPr>
            <a:cxnSpLocks/>
          </p:cNvCxnSpPr>
          <p:nvPr/>
        </p:nvCxnSpPr>
        <p:spPr>
          <a:xfrm>
            <a:off x="332490" y="4099441"/>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AFFDEE-0AAC-400D-9A83-1007AC58C173}"/>
              </a:ext>
            </a:extLst>
          </p:cNvPr>
          <p:cNvCxnSpPr>
            <a:cxnSpLocks/>
          </p:cNvCxnSpPr>
          <p:nvPr/>
        </p:nvCxnSpPr>
        <p:spPr>
          <a:xfrm>
            <a:off x="332490" y="5096148"/>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C8F6DDF-F632-4666-B70F-481B7C3CE7CF}"/>
              </a:ext>
            </a:extLst>
          </p:cNvPr>
          <p:cNvCxnSpPr>
            <a:cxnSpLocks/>
          </p:cNvCxnSpPr>
          <p:nvPr/>
        </p:nvCxnSpPr>
        <p:spPr>
          <a:xfrm>
            <a:off x="399906" y="5905773"/>
            <a:ext cx="65536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6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ヒストグラム&#10;&#10;自動的に生成された説明">
            <a:extLst>
              <a:ext uri="{FF2B5EF4-FFF2-40B4-BE49-F238E27FC236}">
                <a16:creationId xmlns:a16="http://schemas.microsoft.com/office/drawing/2014/main" id="{62944A9C-A096-4752-B842-DE66CF08B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1" y="2524125"/>
            <a:ext cx="5389122" cy="3562301"/>
          </a:xfrm>
          <a:prstGeom prst="rect">
            <a:avLst/>
          </a:prstGeom>
        </p:spPr>
      </p:pic>
      <p:pic>
        <p:nvPicPr>
          <p:cNvPr id="4" name="図 3">
            <a:extLst>
              <a:ext uri="{FF2B5EF4-FFF2-40B4-BE49-F238E27FC236}">
                <a16:creationId xmlns:a16="http://schemas.microsoft.com/office/drawing/2014/main" id="{EE8ECE51-129C-4748-B636-6366A6812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524423"/>
            <a:ext cx="5388670" cy="356805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第二段階の</a:t>
            </a:r>
            <a:r>
              <a:rPr lang="en-US" altLang="ja-JP" sz="2800" dirty="0"/>
              <a:t>MOEA/D</a:t>
            </a:r>
            <a:r>
              <a:rPr lang="ja-JP" altLang="en-US" sz="2800" dirty="0"/>
              <a:t>では、最良解を一度も更新しなかった。</a:t>
            </a:r>
            <a:endParaRPr lang="en-US" altLang="ja-JP" sz="2800" dirty="0"/>
          </a:p>
          <a:p>
            <a:pPr lvl="1">
              <a:defRPr/>
            </a:pPr>
            <a:r>
              <a:rPr lang="ja-JP" altLang="en-US" sz="2400" dirty="0"/>
              <a:t>つまり、</a:t>
            </a:r>
            <a:r>
              <a:rPr lang="en-US" altLang="ja-JP" sz="2400" dirty="0"/>
              <a:t>PSO</a:t>
            </a:r>
            <a:r>
              <a:rPr lang="ja-JP" altLang="en-US" sz="2400" dirty="0"/>
              <a:t>で得た最良解が最終的に良かった</a:t>
            </a:r>
            <a:endParaRPr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482916" y="2084176"/>
                <a:ext cx="3146983" cy="338554"/>
              </a:xfrm>
              <a:prstGeom prst="rect">
                <a:avLst/>
              </a:prstGeom>
              <a:noFill/>
            </p:spPr>
            <p:txBody>
              <a:bodyPr wrap="square" rtlCol="0">
                <a:spAutoFit/>
              </a:bodyPr>
              <a:lstStyle/>
              <a:p>
                <a:pPr algn="ctr"/>
                <a:r>
                  <a:rPr kumimoji="1" lang="ja-JP" altLang="en-US" sz="1600" b="1" dirty="0"/>
                  <a:t>パラメータ</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𝑤</m:t>
                    </m:r>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𝛼</m:t>
                    </m:r>
                    <m:r>
                      <a:rPr kumimoji="1" lang="en-US" altLang="ja-JP" sz="1600" b="0" i="1" smtClean="0">
                        <a:latin typeface="Cambria Math" panose="02040503050406030204" pitchFamily="18" charset="0"/>
                      </a:rPr>
                      <m:t>)</m:t>
                    </m:r>
                  </m:oMath>
                </a14:m>
                <a:r>
                  <a:rPr kumimoji="1" lang="ja-JP" altLang="en-US" sz="1600" b="1" dirty="0"/>
                  <a:t>と活性度</a:t>
                </a:r>
                <a14:m>
                  <m:oMath xmlns:m="http://schemas.openxmlformats.org/officeDocument/2006/math">
                    <m:r>
                      <a:rPr kumimoji="1" lang="en-US" altLang="ja-JP" sz="1600" b="0" i="1" smtClean="0">
                        <a:latin typeface="Cambria Math" panose="02040503050406030204" pitchFamily="18" charset="0"/>
                      </a:rPr>
                      <m:t>𝑃</m:t>
                    </m:r>
                  </m:oMath>
                </a14:m>
                <a:endParaRPr kumimoji="1" lang="ja-JP" altLang="en-US" sz="1600" b="1" dirty="0"/>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482916" y="2084176"/>
                <a:ext cx="3146983" cy="338554"/>
              </a:xfrm>
              <a:prstGeom prst="rect">
                <a:avLst/>
              </a:prstGeom>
              <a:blipFill>
                <a:blip r:embed="rId4"/>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874121" y="2084176"/>
                <a:ext cx="2539284" cy="338554"/>
              </a:xfrm>
              <a:prstGeom prst="rect">
                <a:avLst/>
              </a:prstGeom>
              <a:noFill/>
            </p:spPr>
            <p:txBody>
              <a:bodyPr wrap="square" rtlCol="0">
                <a:spAutoFit/>
              </a:bodyPr>
              <a:lstStyle/>
              <a:p>
                <a:pPr algn="ctr"/>
                <a:r>
                  <a:rPr kumimoji="1" lang="ja-JP" altLang="en-US" sz="1600" b="1" dirty="0"/>
                  <a:t>最良解の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874121" y="2084176"/>
                <a:ext cx="2539284" cy="338554"/>
              </a:xfrm>
              <a:prstGeom prst="rect">
                <a:avLst/>
              </a:prstGeom>
              <a:blipFill>
                <a:blip r:embed="rId5"/>
                <a:stretch>
                  <a:fillRect t="-5455" b="-23636"/>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7F0A3D59-843E-4C65-AAAC-D30E46D4F4BF}"/>
              </a:ext>
            </a:extLst>
          </p:cNvPr>
          <p:cNvSpPr txBox="1"/>
          <p:nvPr/>
        </p:nvSpPr>
        <p:spPr>
          <a:xfrm>
            <a:off x="1218693" y="2630124"/>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9.5</a:t>
            </a:r>
            <a:r>
              <a:rPr kumimoji="1" lang="ja-JP" altLang="en-US" sz="1400" dirty="0"/>
              <a:t>分）</a:t>
            </a:r>
          </a:p>
        </p:txBody>
      </p:sp>
      <p:sp>
        <p:nvSpPr>
          <p:cNvPr id="63" name="テキスト ボックス 62">
            <a:extLst>
              <a:ext uri="{FF2B5EF4-FFF2-40B4-BE49-F238E27FC236}">
                <a16:creationId xmlns:a16="http://schemas.microsoft.com/office/drawing/2014/main" id="{4BCEECEF-3E4D-47A8-B660-024701DB066A}"/>
              </a:ext>
            </a:extLst>
          </p:cNvPr>
          <p:cNvSpPr txBox="1"/>
          <p:nvPr/>
        </p:nvSpPr>
        <p:spPr>
          <a:xfrm>
            <a:off x="1346195" y="2908331"/>
            <a:ext cx="2065797" cy="307777"/>
          </a:xfrm>
          <a:prstGeom prst="rect">
            <a:avLst/>
          </a:prstGeom>
          <a:noFill/>
        </p:spPr>
        <p:txBody>
          <a:bodyPr wrap="square" rtlCol="0">
            <a:spAutoFit/>
          </a:bodyPr>
          <a:lstStyle/>
          <a:p>
            <a:pPr algn="ctr"/>
            <a:r>
              <a:rPr kumimoji="1" lang="en-US" altLang="ja-JP" sz="1400" dirty="0"/>
              <a:t>11,600</a:t>
            </a:r>
            <a:r>
              <a:rPr kumimoji="1" lang="ja-JP" altLang="en-US" sz="1400" dirty="0"/>
              <a:t>回で可能解を発見</a:t>
            </a:r>
          </a:p>
        </p:txBody>
      </p:sp>
      <p:sp>
        <p:nvSpPr>
          <p:cNvPr id="30" name="テキスト ボックス 29">
            <a:extLst>
              <a:ext uri="{FF2B5EF4-FFF2-40B4-BE49-F238E27FC236}">
                <a16:creationId xmlns:a16="http://schemas.microsoft.com/office/drawing/2014/main" id="{4795C1D0-4110-4694-935A-4FD428F1B632}"/>
              </a:ext>
            </a:extLst>
          </p:cNvPr>
          <p:cNvSpPr txBox="1"/>
          <p:nvPr/>
        </p:nvSpPr>
        <p:spPr>
          <a:xfrm>
            <a:off x="3844933" y="5144902"/>
            <a:ext cx="1244626" cy="307777"/>
          </a:xfrm>
          <a:prstGeom prst="rect">
            <a:avLst/>
          </a:prstGeom>
          <a:noFill/>
        </p:spPr>
        <p:txBody>
          <a:bodyPr wrap="square" rtlCol="0">
            <a:spAutoFit/>
          </a:bodyPr>
          <a:lstStyle/>
          <a:p>
            <a:pPr algn="ctr"/>
            <a:r>
              <a:rPr kumimoji="1" lang="ja-JP" altLang="en-US" sz="1400" dirty="0"/>
              <a:t>（約</a:t>
            </a:r>
            <a:r>
              <a:rPr kumimoji="1" lang="en-US" altLang="ja-JP" sz="1400" dirty="0"/>
              <a:t>16.5</a:t>
            </a:r>
            <a:r>
              <a:rPr kumimoji="1" lang="ja-JP" altLang="en-US" sz="1400" dirty="0"/>
              <a:t>分）</a:t>
            </a:r>
          </a:p>
        </p:txBody>
      </p:sp>
      <p:sp>
        <p:nvSpPr>
          <p:cNvPr id="22" name="テキスト ボックス 21">
            <a:extLst>
              <a:ext uri="{FF2B5EF4-FFF2-40B4-BE49-F238E27FC236}">
                <a16:creationId xmlns:a16="http://schemas.microsoft.com/office/drawing/2014/main" id="{2A016CD5-8B79-45C0-92B9-01AC5E479C53}"/>
              </a:ext>
            </a:extLst>
          </p:cNvPr>
          <p:cNvSpPr txBox="1"/>
          <p:nvPr/>
        </p:nvSpPr>
        <p:spPr>
          <a:xfrm>
            <a:off x="234977" y="4205872"/>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5268579" y="4192002"/>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24" name="テキスト ボックス 23">
            <a:extLst>
              <a:ext uri="{FF2B5EF4-FFF2-40B4-BE49-F238E27FC236}">
                <a16:creationId xmlns:a16="http://schemas.microsoft.com/office/drawing/2014/main" id="{5E181240-DB3D-4005-A773-80A903163723}"/>
              </a:ext>
            </a:extLst>
          </p:cNvPr>
          <p:cNvSpPr txBox="1"/>
          <p:nvPr/>
        </p:nvSpPr>
        <p:spPr>
          <a:xfrm>
            <a:off x="3513892" y="596266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sp>
        <p:nvSpPr>
          <p:cNvPr id="26" name="テキスト ボックス 25">
            <a:extLst>
              <a:ext uri="{FF2B5EF4-FFF2-40B4-BE49-F238E27FC236}">
                <a16:creationId xmlns:a16="http://schemas.microsoft.com/office/drawing/2014/main" id="{9DDE6E25-0524-4663-8337-7BC212A066F8}"/>
              </a:ext>
            </a:extLst>
          </p:cNvPr>
          <p:cNvSpPr txBox="1"/>
          <p:nvPr/>
        </p:nvSpPr>
        <p:spPr>
          <a:xfrm>
            <a:off x="9769047" y="4697310"/>
            <a:ext cx="1244626" cy="307777"/>
          </a:xfrm>
          <a:prstGeom prst="rect">
            <a:avLst/>
          </a:prstGeom>
          <a:noFill/>
        </p:spPr>
        <p:txBody>
          <a:bodyPr wrap="square" rtlCol="0">
            <a:spAutoFit/>
          </a:bodyPr>
          <a:lstStyle/>
          <a:p>
            <a:pPr algn="ctr"/>
            <a:r>
              <a:rPr kumimoji="1" lang="ja-JP" altLang="en-US" sz="1400" dirty="0"/>
              <a:t>第二段階</a:t>
            </a:r>
          </a:p>
        </p:txBody>
      </p:sp>
      <p:sp>
        <p:nvSpPr>
          <p:cNvPr id="28" name="テキスト ボックス 27">
            <a:extLst>
              <a:ext uri="{FF2B5EF4-FFF2-40B4-BE49-F238E27FC236}">
                <a16:creationId xmlns:a16="http://schemas.microsoft.com/office/drawing/2014/main" id="{2366A7CA-B431-42FE-A513-9E20F4A67776}"/>
              </a:ext>
            </a:extLst>
          </p:cNvPr>
          <p:cNvSpPr txBox="1"/>
          <p:nvPr/>
        </p:nvSpPr>
        <p:spPr>
          <a:xfrm>
            <a:off x="11285313" y="4192002"/>
            <a:ext cx="400110" cy="713373"/>
          </a:xfrm>
          <a:prstGeom prst="rect">
            <a:avLst/>
          </a:prstGeom>
          <a:noFill/>
        </p:spPr>
        <p:txBody>
          <a:bodyPr vert="vert270" wrap="square" rtlCol="0">
            <a:spAutoFit/>
          </a:bodyPr>
          <a:lstStyle/>
          <a:p>
            <a:pPr algn="ctr"/>
            <a:r>
              <a:rPr kumimoji="1" lang="ja-JP" altLang="en-US" sz="1400" dirty="0"/>
              <a:t>活性度</a:t>
            </a:r>
          </a:p>
        </p:txBody>
      </p:sp>
      <p:sp>
        <p:nvSpPr>
          <p:cNvPr id="31" name="テキスト ボックス 30">
            <a:extLst>
              <a:ext uri="{FF2B5EF4-FFF2-40B4-BE49-F238E27FC236}">
                <a16:creationId xmlns:a16="http://schemas.microsoft.com/office/drawing/2014/main" id="{FBEF0581-A4CB-42A6-8B48-2AEBEF47EC6C}"/>
              </a:ext>
            </a:extLst>
          </p:cNvPr>
          <p:cNvSpPr txBox="1"/>
          <p:nvPr/>
        </p:nvSpPr>
        <p:spPr>
          <a:xfrm>
            <a:off x="3984933" y="3429000"/>
            <a:ext cx="1010106" cy="307777"/>
          </a:xfrm>
          <a:prstGeom prst="rect">
            <a:avLst/>
          </a:prstGeom>
          <a:noFill/>
        </p:spPr>
        <p:txBody>
          <a:bodyPr wrap="square" rtlCol="0">
            <a:spAutoFit/>
          </a:bodyPr>
          <a:lstStyle/>
          <a:p>
            <a:pPr algn="ctr"/>
            <a:r>
              <a:rPr kumimoji="1" lang="en-US" altLang="ja-JP" sz="1400" dirty="0"/>
              <a:t>469,450</a:t>
            </a:r>
            <a:endParaRPr kumimoji="1" lang="ja-JP" altLang="en-US" sz="1400" dirty="0"/>
          </a:p>
        </p:txBody>
      </p:sp>
      <p:cxnSp>
        <p:nvCxnSpPr>
          <p:cNvPr id="12" name="直線コネクタ 11">
            <a:extLst>
              <a:ext uri="{FF2B5EF4-FFF2-40B4-BE49-F238E27FC236}">
                <a16:creationId xmlns:a16="http://schemas.microsoft.com/office/drawing/2014/main" id="{93118527-5125-48FC-8ABC-3C24086366AF}"/>
              </a:ext>
            </a:extLst>
          </p:cNvPr>
          <p:cNvCxnSpPr/>
          <p:nvPr/>
        </p:nvCxnSpPr>
        <p:spPr>
          <a:xfrm>
            <a:off x="9344025" y="2667087"/>
            <a:ext cx="0" cy="2799462"/>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331977" y="2659693"/>
            <a:ext cx="0" cy="28333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4D983B4-7EEC-4E76-9159-FF5D100F1DA0}"/>
              </a:ext>
            </a:extLst>
          </p:cNvPr>
          <p:cNvSpPr txBox="1"/>
          <p:nvPr/>
        </p:nvSpPr>
        <p:spPr>
          <a:xfrm>
            <a:off x="8179305" y="4697310"/>
            <a:ext cx="1244626" cy="307777"/>
          </a:xfrm>
          <a:prstGeom prst="rect">
            <a:avLst/>
          </a:prstGeom>
          <a:noFill/>
        </p:spPr>
        <p:txBody>
          <a:bodyPr wrap="square" rtlCol="0">
            <a:spAutoFit/>
          </a:bodyPr>
          <a:lstStyle/>
          <a:p>
            <a:pPr algn="ctr"/>
            <a:r>
              <a:rPr kumimoji="1" lang="ja-JP" altLang="en-US" sz="1400" dirty="0"/>
              <a:t>第一段階</a:t>
            </a:r>
          </a:p>
        </p:txBody>
      </p: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024280" y="4620676"/>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291427" y="4620675"/>
            <a:ext cx="1244626" cy="307777"/>
          </a:xfrm>
          <a:prstGeom prst="rect">
            <a:avLst/>
          </a:prstGeom>
          <a:noFill/>
        </p:spPr>
        <p:txBody>
          <a:bodyPr wrap="square" rtlCol="0">
            <a:spAutoFit/>
          </a:bodyPr>
          <a:lstStyle/>
          <a:p>
            <a:pPr algn="ctr"/>
            <a:r>
              <a:rPr kumimoji="1" lang="ja-JP" altLang="en-US" sz="1400" dirty="0"/>
              <a:t>第二段階</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CE36AC8-1647-4EA8-86FB-53F88BEE9BAD}"/>
                  </a:ext>
                </a:extLst>
              </p:cNvPr>
              <p:cNvSpPr txBox="1"/>
              <p:nvPr/>
            </p:nvSpPr>
            <p:spPr>
              <a:xfrm>
                <a:off x="9423931" y="3307575"/>
                <a:ext cx="1614900" cy="738664"/>
              </a:xfrm>
              <a:prstGeom prst="rect">
                <a:avLst/>
              </a:prstGeom>
              <a:noFill/>
            </p:spPr>
            <p:txBody>
              <a:bodyPr wrap="square" rtlCol="0">
                <a:spAutoFit/>
              </a:bodyPr>
              <a:lstStyle/>
              <a:p>
                <a:pPr algn="ctr"/>
                <a14:m>
                  <m:oMath xmlns:m="http://schemas.openxmlformats.org/officeDocument/2006/math">
                    <m:r>
                      <a:rPr kumimoji="1" lang="ja-JP" altLang="en-US" sz="1400" b="0" i="1" smtClean="0">
                        <a:latin typeface="Cambria Math" panose="02040503050406030204" pitchFamily="18" charset="0"/>
                      </a:rPr>
                      <m:t>𝛼</m:t>
                    </m:r>
                    <m:r>
                      <a:rPr kumimoji="1" lang="en-US" altLang="ja-JP" sz="1400" b="0" i="1" smtClean="0">
                        <a:latin typeface="Cambria Math" panose="02040503050406030204" pitchFamily="18" charset="0"/>
                      </a:rPr>
                      <m:t>=0.5</m:t>
                    </m:r>
                  </m:oMath>
                </a14:m>
                <a:r>
                  <a:rPr kumimoji="1" lang="ja-JP" altLang="en-US" sz="1400" dirty="0"/>
                  <a:t>から開始し、違反量重視に調整されている</a:t>
                </a:r>
              </a:p>
            </p:txBody>
          </p:sp>
        </mc:Choice>
        <mc:Fallback xmlns="">
          <p:sp>
            <p:nvSpPr>
              <p:cNvPr id="37" name="テキスト ボックス 36">
                <a:extLst>
                  <a:ext uri="{FF2B5EF4-FFF2-40B4-BE49-F238E27FC236}">
                    <a16:creationId xmlns:a16="http://schemas.microsoft.com/office/drawing/2014/main" id="{0CE36AC8-1647-4EA8-86FB-53F88BEE9BAD}"/>
                  </a:ext>
                </a:extLst>
              </p:cNvPr>
              <p:cNvSpPr txBox="1">
                <a:spLocks noRot="1" noChangeAspect="1" noMove="1" noResize="1" noEditPoints="1" noAdjustHandles="1" noChangeArrowheads="1" noChangeShapeType="1" noTextEdit="1"/>
              </p:cNvSpPr>
              <p:nvPr/>
            </p:nvSpPr>
            <p:spPr>
              <a:xfrm>
                <a:off x="9423931" y="3307575"/>
                <a:ext cx="1614900" cy="738664"/>
              </a:xfrm>
              <a:prstGeom prst="rect">
                <a:avLst/>
              </a:prstGeom>
              <a:blipFill>
                <a:blip r:embed="rId6"/>
                <a:stretch>
                  <a:fillRect l="-3396" t="-1653" r="-4528" b="-7438"/>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AAAA527-081D-42E8-A38E-B02FAAABA779}"/>
              </a:ext>
            </a:extLst>
          </p:cNvPr>
          <p:cNvSpPr txBox="1"/>
          <p:nvPr/>
        </p:nvSpPr>
        <p:spPr>
          <a:xfrm>
            <a:off x="7535608" y="3049920"/>
            <a:ext cx="1614900" cy="523220"/>
          </a:xfrm>
          <a:prstGeom prst="rect">
            <a:avLst/>
          </a:prstGeom>
          <a:noFill/>
        </p:spPr>
        <p:txBody>
          <a:bodyPr wrap="square" rtlCol="0">
            <a:spAutoFit/>
          </a:bodyPr>
          <a:lstStyle/>
          <a:p>
            <a:pPr algn="ctr"/>
            <a:r>
              <a:rPr kumimoji="1" lang="ja-JP" altLang="en-US" sz="1400" dirty="0">
                <a:solidFill>
                  <a:schemeClr val="bg1"/>
                </a:solidFill>
              </a:rPr>
              <a:t>活性度制御は実現されている</a:t>
            </a:r>
          </a:p>
        </p:txBody>
      </p:sp>
      <p:sp>
        <p:nvSpPr>
          <p:cNvPr id="27" name="テキスト ボックス 26">
            <a:extLst>
              <a:ext uri="{FF2B5EF4-FFF2-40B4-BE49-F238E27FC236}">
                <a16:creationId xmlns:a16="http://schemas.microsoft.com/office/drawing/2014/main" id="{E2A6DDCD-5BEF-408C-AD73-69413BE422A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1902906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散布図&#10;&#10;自動的に生成された説明">
            <a:extLst>
              <a:ext uri="{FF2B5EF4-FFF2-40B4-BE49-F238E27FC236}">
                <a16:creationId xmlns:a16="http://schemas.microsoft.com/office/drawing/2014/main" id="{B026D30B-B849-47FA-BA9B-E41B90B6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626" y="2005211"/>
            <a:ext cx="4221205" cy="4229838"/>
          </a:xfrm>
          <a:prstGeom prst="rect">
            <a:avLst/>
          </a:prstGeom>
        </p:spPr>
      </p:pic>
      <p:cxnSp>
        <p:nvCxnSpPr>
          <p:cNvPr id="52" name="直線コネクタ 51">
            <a:extLst>
              <a:ext uri="{FF2B5EF4-FFF2-40B4-BE49-F238E27FC236}">
                <a16:creationId xmlns:a16="http://schemas.microsoft.com/office/drawing/2014/main" id="{6F252677-D0CF-401D-8AFF-1DF2F754B936}"/>
              </a:ext>
            </a:extLst>
          </p:cNvPr>
          <p:cNvCxnSpPr>
            <a:cxnSpLocks/>
          </p:cNvCxnSpPr>
          <p:nvPr/>
        </p:nvCxnSpPr>
        <p:spPr>
          <a:xfrm flipH="1">
            <a:off x="7538957" y="5554902"/>
            <a:ext cx="3481467" cy="0"/>
          </a:xfrm>
          <a:prstGeom prst="line">
            <a:avLst/>
          </a:prstGeom>
          <a:ln>
            <a:solidFill>
              <a:schemeClr val="bg1">
                <a:lumMod val="6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BE71ED3-9AB5-4AAB-866B-510410B07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76" y="1977470"/>
            <a:ext cx="3546650" cy="2348376"/>
          </a:xfrm>
          <a:prstGeom prst="rect">
            <a:avLst/>
          </a:prstGeom>
        </p:spPr>
      </p:pic>
      <p:pic>
        <p:nvPicPr>
          <p:cNvPr id="9" name="図 8" descr="グラフ&#10;&#10;中程度の精度で自動的に生成された説明">
            <a:extLst>
              <a:ext uri="{FF2B5EF4-FFF2-40B4-BE49-F238E27FC236}">
                <a16:creationId xmlns:a16="http://schemas.microsoft.com/office/drawing/2014/main" id="{CA39083E-63BB-4783-9A58-622F0EF5A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81" y="3994614"/>
            <a:ext cx="3428546" cy="2266327"/>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解の軌道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835395"/>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第二段階では、個体群が暫定の最良解からパレートフロンティア全体を覆う側に移動したため、目標部位から大きく離れた。</a:t>
            </a:r>
            <a:endParaRPr lang="en-US" altLang="ja-JP" sz="28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391360" y="184175"/>
            <a:ext cx="1416942" cy="338554"/>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endParaRPr kumimoji="1" lang="ja-JP" altLang="en-US" sz="1600" dirty="0">
              <a:solidFill>
                <a:schemeClr val="bg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317B621-6ABA-41B4-B318-2C02BE0411C5}"/>
                  </a:ext>
                </a:extLst>
              </p:cNvPr>
              <p:cNvSpPr txBox="1"/>
              <p:nvPr/>
            </p:nvSpPr>
            <p:spPr>
              <a:xfrm>
                <a:off x="7136328" y="1647843"/>
                <a:ext cx="4030657" cy="338554"/>
              </a:xfrm>
              <a:prstGeom prst="rect">
                <a:avLst/>
              </a:prstGeom>
              <a:noFill/>
            </p:spPr>
            <p:txBody>
              <a:bodyPr wrap="square" rtlCol="0">
                <a:spAutoFit/>
              </a:bodyPr>
              <a:lstStyle/>
              <a:p>
                <a:pPr algn="ct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空間における個体群／</a:t>
                </a:r>
                <a:r>
                  <a:rPr kumimoji="1" lang="en-US" altLang="ja-JP" sz="1600" b="1" dirty="0"/>
                  <a:t>p-best</a:t>
                </a:r>
                <a:r>
                  <a:rPr kumimoji="1" lang="ja-JP" altLang="en-US" sz="1600" b="1" dirty="0"/>
                  <a:t>の軌道</a:t>
                </a:r>
              </a:p>
            </p:txBody>
          </p:sp>
        </mc:Choice>
        <mc:Fallback xmlns="">
          <p:sp>
            <p:nvSpPr>
              <p:cNvPr id="56" name="テキスト ボックス 55">
                <a:extLst>
                  <a:ext uri="{FF2B5EF4-FFF2-40B4-BE49-F238E27FC236}">
                    <a16:creationId xmlns:a16="http://schemas.microsoft.com/office/drawing/2014/main" id="{5317B621-6ABA-41B4-B318-2C02BE0411C5}"/>
                  </a:ext>
                </a:extLst>
              </p:cNvPr>
              <p:cNvSpPr txBox="1">
                <a:spLocks noRot="1" noChangeAspect="1" noMove="1" noResize="1" noEditPoints="1" noAdjustHandles="1" noChangeArrowheads="1" noChangeShapeType="1" noTextEdit="1"/>
              </p:cNvSpPr>
              <p:nvPr/>
            </p:nvSpPr>
            <p:spPr>
              <a:xfrm>
                <a:off x="7136328" y="1647843"/>
                <a:ext cx="4030657" cy="338554"/>
              </a:xfrm>
              <a:prstGeom prst="rect">
                <a:avLst/>
              </a:prstGeom>
              <a:blipFill>
                <a:blip r:embed="rId5"/>
                <a:stretch>
                  <a:fillRect t="-5357"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DF164C9-AF0C-41DC-BBBF-D0F865038797}"/>
                  </a:ext>
                </a:extLst>
              </p:cNvPr>
              <p:cNvSpPr txBox="1"/>
              <p:nvPr/>
            </p:nvSpPr>
            <p:spPr>
              <a:xfrm>
                <a:off x="1918272" y="1650732"/>
                <a:ext cx="3137401" cy="338554"/>
              </a:xfrm>
              <a:prstGeom prst="rect">
                <a:avLst/>
              </a:prstGeom>
              <a:noFill/>
            </p:spPr>
            <p:txBody>
              <a:bodyPr wrap="square" rtlCol="0">
                <a:spAutoFit/>
              </a:bodyPr>
              <a:lstStyle/>
              <a:p>
                <a:pPr algn="ctr"/>
                <a:r>
                  <a:rPr kumimoji="1" lang="ja-JP" altLang="en-US" sz="1600" b="1" dirty="0"/>
                  <a:t>個体群／</a:t>
                </a:r>
                <a:r>
                  <a:rPr kumimoji="1" lang="en-US" altLang="ja-JP" sz="1600" b="1" dirty="0"/>
                  <a:t>p-best</a:t>
                </a:r>
                <a:r>
                  <a:rPr kumimoji="1" lang="ja-JP" altLang="en-US" sz="1600" b="1" dirty="0"/>
                  <a:t>の</a:t>
                </a:r>
                <a14:m>
                  <m:oMath xmlns:m="http://schemas.openxmlformats.org/officeDocument/2006/math">
                    <m:r>
                      <a:rPr kumimoji="1" lang="en-US" altLang="ja-JP" sz="1600" b="1" i="0" smtClean="0">
                        <a:latin typeface="Cambria Math" panose="02040503050406030204" pitchFamily="18" charset="0"/>
                      </a:rPr>
                      <m:t>(</m:t>
                    </m:r>
                    <m:r>
                      <a:rPr kumimoji="1" lang="en-US" altLang="ja-JP" sz="1600" b="0" i="1" smtClean="0">
                        <a:latin typeface="Cambria Math" panose="02040503050406030204" pitchFamily="18" charset="0"/>
                      </a:rPr>
                      <m:t>𝑓</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𝑣</m:t>
                    </m:r>
                    <m:r>
                      <a:rPr kumimoji="1" lang="en-US" altLang="ja-JP" sz="1600" b="0" i="1" smtClean="0">
                        <a:latin typeface="Cambria Math" panose="02040503050406030204" pitchFamily="18" charset="0"/>
                      </a:rPr>
                      <m:t>)</m:t>
                    </m:r>
                  </m:oMath>
                </a14:m>
                <a:r>
                  <a:rPr kumimoji="1" lang="ja-JP" altLang="en-US" sz="1600" b="1" dirty="0"/>
                  <a:t>の推移</a:t>
                </a:r>
              </a:p>
            </p:txBody>
          </p:sp>
        </mc:Choice>
        <mc:Fallback xmlns="">
          <p:sp>
            <p:nvSpPr>
              <p:cNvPr id="57" name="テキスト ボックス 56">
                <a:extLst>
                  <a:ext uri="{FF2B5EF4-FFF2-40B4-BE49-F238E27FC236}">
                    <a16:creationId xmlns:a16="http://schemas.microsoft.com/office/drawing/2014/main" id="{9DF164C9-AF0C-41DC-BBBF-D0F865038797}"/>
                  </a:ext>
                </a:extLst>
              </p:cNvPr>
              <p:cNvSpPr txBox="1">
                <a:spLocks noRot="1" noChangeAspect="1" noMove="1" noResize="1" noEditPoints="1" noAdjustHandles="1" noChangeArrowheads="1" noChangeShapeType="1" noTextEdit="1"/>
              </p:cNvSpPr>
              <p:nvPr/>
            </p:nvSpPr>
            <p:spPr>
              <a:xfrm>
                <a:off x="1918272" y="1650732"/>
                <a:ext cx="3137401" cy="338554"/>
              </a:xfrm>
              <a:prstGeom prst="rect">
                <a:avLst/>
              </a:prstGeom>
              <a:blipFill>
                <a:blip r:embed="rId6"/>
                <a:stretch>
                  <a:fillRect t="-5455" b="-25455"/>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A016CD5-8B79-45C0-92B9-01AC5E479C53}"/>
              </a:ext>
            </a:extLst>
          </p:cNvPr>
          <p:cNvSpPr txBox="1"/>
          <p:nvPr/>
        </p:nvSpPr>
        <p:spPr>
          <a:xfrm>
            <a:off x="1346625" y="2332786"/>
            <a:ext cx="400110" cy="1260677"/>
          </a:xfrm>
          <a:prstGeom prst="rect">
            <a:avLst/>
          </a:prstGeom>
          <a:noFill/>
        </p:spPr>
        <p:txBody>
          <a:bodyPr vert="vert270" wrap="square" rtlCol="0">
            <a:spAutoFit/>
          </a:bodyPr>
          <a:lstStyle/>
          <a:p>
            <a:pPr algn="ctr"/>
            <a:r>
              <a:rPr kumimoji="1" lang="ja-JP" altLang="en-US" sz="1400" dirty="0"/>
              <a:t>目的関数値</a:t>
            </a:r>
          </a:p>
        </p:txBody>
      </p:sp>
      <p:sp>
        <p:nvSpPr>
          <p:cNvPr id="23" name="テキスト ボックス 22">
            <a:extLst>
              <a:ext uri="{FF2B5EF4-FFF2-40B4-BE49-F238E27FC236}">
                <a16:creationId xmlns:a16="http://schemas.microsoft.com/office/drawing/2014/main" id="{EDA0BE4D-10FA-432B-8C18-405AD030F9AF}"/>
              </a:ext>
            </a:extLst>
          </p:cNvPr>
          <p:cNvSpPr txBox="1"/>
          <p:nvPr/>
        </p:nvSpPr>
        <p:spPr>
          <a:xfrm>
            <a:off x="1356150" y="4356625"/>
            <a:ext cx="400110" cy="1260677"/>
          </a:xfrm>
          <a:prstGeom prst="rect">
            <a:avLst/>
          </a:prstGeom>
          <a:noFill/>
        </p:spPr>
        <p:txBody>
          <a:bodyPr vert="vert270" wrap="square" rtlCol="0">
            <a:spAutoFit/>
          </a:bodyPr>
          <a:lstStyle/>
          <a:p>
            <a:pPr algn="ctr"/>
            <a:r>
              <a:rPr kumimoji="1" lang="ja-JP" altLang="en-US" sz="1400" dirty="0"/>
              <a:t>制約違反量</a:t>
            </a:r>
          </a:p>
        </p:txBody>
      </p:sp>
      <p:cxnSp>
        <p:nvCxnSpPr>
          <p:cNvPr id="32" name="直線コネクタ 31">
            <a:extLst>
              <a:ext uri="{FF2B5EF4-FFF2-40B4-BE49-F238E27FC236}">
                <a16:creationId xmlns:a16="http://schemas.microsoft.com/office/drawing/2014/main" id="{6F596ECA-EF87-4CDB-A923-A192804D8BBC}"/>
              </a:ext>
            </a:extLst>
          </p:cNvPr>
          <p:cNvCxnSpPr>
            <a:cxnSpLocks/>
          </p:cNvCxnSpPr>
          <p:nvPr/>
        </p:nvCxnSpPr>
        <p:spPr>
          <a:xfrm>
            <a:off x="3806833" y="2047585"/>
            <a:ext cx="0" cy="3981619"/>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1676192-32F2-46D1-B0A7-B4191AFBA5AF}"/>
              </a:ext>
            </a:extLst>
          </p:cNvPr>
          <p:cNvSpPr txBox="1"/>
          <p:nvPr/>
        </p:nvSpPr>
        <p:spPr>
          <a:xfrm>
            <a:off x="2741688" y="2122091"/>
            <a:ext cx="1244626" cy="307777"/>
          </a:xfrm>
          <a:prstGeom prst="rect">
            <a:avLst/>
          </a:prstGeom>
          <a:noFill/>
        </p:spPr>
        <p:txBody>
          <a:bodyPr wrap="square" rtlCol="0">
            <a:spAutoFit/>
          </a:bodyPr>
          <a:lstStyle/>
          <a:p>
            <a:pPr algn="ctr"/>
            <a:r>
              <a:rPr kumimoji="1" lang="ja-JP" altLang="en-US" sz="1400" dirty="0"/>
              <a:t>第一段階</a:t>
            </a:r>
          </a:p>
        </p:txBody>
      </p:sp>
      <p:sp>
        <p:nvSpPr>
          <p:cNvPr id="36" name="テキスト ボックス 35">
            <a:extLst>
              <a:ext uri="{FF2B5EF4-FFF2-40B4-BE49-F238E27FC236}">
                <a16:creationId xmlns:a16="http://schemas.microsoft.com/office/drawing/2014/main" id="{67F9C024-A556-4691-8074-4EF7EE9FB992}"/>
              </a:ext>
            </a:extLst>
          </p:cNvPr>
          <p:cNvSpPr txBox="1"/>
          <p:nvPr/>
        </p:nvSpPr>
        <p:spPr>
          <a:xfrm>
            <a:off x="3844932" y="2133907"/>
            <a:ext cx="1244626" cy="307777"/>
          </a:xfrm>
          <a:prstGeom prst="rect">
            <a:avLst/>
          </a:prstGeom>
          <a:noFill/>
        </p:spPr>
        <p:txBody>
          <a:bodyPr wrap="square" rtlCol="0">
            <a:spAutoFit/>
          </a:bodyPr>
          <a:lstStyle/>
          <a:p>
            <a:pPr algn="ctr"/>
            <a:r>
              <a:rPr kumimoji="1" lang="ja-JP" altLang="en-US" sz="1400" dirty="0"/>
              <a:t>第二段階</a:t>
            </a:r>
          </a:p>
        </p:txBody>
      </p:sp>
      <p:sp>
        <p:nvSpPr>
          <p:cNvPr id="33" name="テキスト ボックス 32">
            <a:extLst>
              <a:ext uri="{FF2B5EF4-FFF2-40B4-BE49-F238E27FC236}">
                <a16:creationId xmlns:a16="http://schemas.microsoft.com/office/drawing/2014/main" id="{A4B4CF30-6CDD-4324-A33D-E12EBAA369F7}"/>
              </a:ext>
            </a:extLst>
          </p:cNvPr>
          <p:cNvSpPr txBox="1"/>
          <p:nvPr/>
        </p:nvSpPr>
        <p:spPr>
          <a:xfrm>
            <a:off x="6871612" y="4085868"/>
            <a:ext cx="400110" cy="1260677"/>
          </a:xfrm>
          <a:prstGeom prst="rect">
            <a:avLst/>
          </a:prstGeom>
          <a:noFill/>
        </p:spPr>
        <p:txBody>
          <a:bodyPr vert="vert270" wrap="square" rtlCol="0">
            <a:spAutoFit/>
          </a:bodyPr>
          <a:lstStyle/>
          <a:p>
            <a:pPr algn="ctr"/>
            <a:r>
              <a:rPr kumimoji="1" lang="ja-JP" altLang="en-US" sz="1400" dirty="0"/>
              <a:t>制約違反量</a:t>
            </a:r>
          </a:p>
        </p:txBody>
      </p:sp>
      <p:sp>
        <p:nvSpPr>
          <p:cNvPr id="34" name="テキスト ボックス 33">
            <a:extLst>
              <a:ext uri="{FF2B5EF4-FFF2-40B4-BE49-F238E27FC236}">
                <a16:creationId xmlns:a16="http://schemas.microsoft.com/office/drawing/2014/main" id="{D0F1D26B-6ACF-4BA9-B1CB-270BFC30B2AB}"/>
              </a:ext>
            </a:extLst>
          </p:cNvPr>
          <p:cNvSpPr txBox="1"/>
          <p:nvPr/>
        </p:nvSpPr>
        <p:spPr>
          <a:xfrm>
            <a:off x="7980470" y="5894366"/>
            <a:ext cx="1171187" cy="307777"/>
          </a:xfrm>
          <a:prstGeom prst="rect">
            <a:avLst/>
          </a:prstGeom>
          <a:noFill/>
        </p:spPr>
        <p:txBody>
          <a:bodyPr vert="horz" wrap="square" rtlCol="0">
            <a:spAutoFit/>
          </a:bodyPr>
          <a:lstStyle/>
          <a:p>
            <a:pPr algn="ctr"/>
            <a:r>
              <a:rPr kumimoji="1" lang="ja-JP" altLang="en-US" sz="1400" dirty="0"/>
              <a:t>目的関数値</a:t>
            </a:r>
          </a:p>
        </p:txBody>
      </p:sp>
      <p:pic>
        <p:nvPicPr>
          <p:cNvPr id="37" name="図 36">
            <a:extLst>
              <a:ext uri="{FF2B5EF4-FFF2-40B4-BE49-F238E27FC236}">
                <a16:creationId xmlns:a16="http://schemas.microsoft.com/office/drawing/2014/main" id="{09224EC5-DAD9-4300-8524-372058F677DA}"/>
              </a:ext>
            </a:extLst>
          </p:cNvPr>
          <p:cNvPicPr>
            <a:picLocks noChangeAspect="1"/>
          </p:cNvPicPr>
          <p:nvPr/>
        </p:nvPicPr>
        <p:blipFill rotWithShape="1">
          <a:blip r:embed="rId7"/>
          <a:srcRect l="19098" t="73055" b="21105"/>
          <a:stretch/>
        </p:blipFill>
        <p:spPr>
          <a:xfrm>
            <a:off x="4862649" y="108393"/>
            <a:ext cx="5352620" cy="316147"/>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5ECCA3C-02D8-41F5-AA60-48BBAD033D35}"/>
                  </a:ext>
                </a:extLst>
              </p:cNvPr>
              <p:cNvSpPr txBox="1"/>
              <p:nvPr/>
            </p:nvSpPr>
            <p:spPr>
              <a:xfrm>
                <a:off x="4502563"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8" name="テキスト ボックス 37">
                <a:extLst>
                  <a:ext uri="{FF2B5EF4-FFF2-40B4-BE49-F238E27FC236}">
                    <a16:creationId xmlns:a16="http://schemas.microsoft.com/office/drawing/2014/main" id="{35ECCA3C-02D8-41F5-AA60-48BBAD033D35}"/>
                  </a:ext>
                </a:extLst>
              </p:cNvPr>
              <p:cNvSpPr txBox="1">
                <a:spLocks noRot="1" noChangeAspect="1" noMove="1" noResize="1" noEditPoints="1" noAdjustHandles="1" noChangeArrowheads="1" noChangeShapeType="1" noTextEdit="1"/>
              </p:cNvSpPr>
              <p:nvPr/>
            </p:nvSpPr>
            <p:spPr>
              <a:xfrm>
                <a:off x="4502563" y="407728"/>
                <a:ext cx="997410" cy="307777"/>
              </a:xfrm>
              <a:prstGeom prst="rect">
                <a:avLst/>
              </a:prstGeom>
              <a:blipFill>
                <a:blip r:embed="rId8"/>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7C5278E-2B31-4D96-8A66-EE00B6FF1934}"/>
                  </a:ext>
                </a:extLst>
              </p:cNvPr>
              <p:cNvSpPr txBox="1"/>
              <p:nvPr/>
            </p:nvSpPr>
            <p:spPr>
              <a:xfrm>
                <a:off x="961344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39" name="テキスト ボックス 38">
                <a:extLst>
                  <a:ext uri="{FF2B5EF4-FFF2-40B4-BE49-F238E27FC236}">
                    <a16:creationId xmlns:a16="http://schemas.microsoft.com/office/drawing/2014/main" id="{C7C5278E-2B31-4D96-8A66-EE00B6FF1934}"/>
                  </a:ext>
                </a:extLst>
              </p:cNvPr>
              <p:cNvSpPr txBox="1">
                <a:spLocks noRot="1" noChangeAspect="1" noMove="1" noResize="1" noEditPoints="1" noAdjustHandles="1" noChangeArrowheads="1" noChangeShapeType="1" noTextEdit="1"/>
              </p:cNvSpPr>
              <p:nvPr/>
            </p:nvSpPr>
            <p:spPr>
              <a:xfrm>
                <a:off x="9613440" y="407728"/>
                <a:ext cx="997410" cy="307777"/>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719BDE5-CBDA-4688-8366-EE9D0F0ADCC0}"/>
                  </a:ext>
                </a:extLst>
              </p:cNvPr>
              <p:cNvSpPr txBox="1"/>
              <p:nvPr/>
            </p:nvSpPr>
            <p:spPr>
              <a:xfrm>
                <a:off x="509057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0" name="テキスト ボックス 39">
                <a:extLst>
                  <a:ext uri="{FF2B5EF4-FFF2-40B4-BE49-F238E27FC236}">
                    <a16:creationId xmlns:a16="http://schemas.microsoft.com/office/drawing/2014/main" id="{A719BDE5-CBDA-4688-8366-EE9D0F0ADCC0}"/>
                  </a:ext>
                </a:extLst>
              </p:cNvPr>
              <p:cNvSpPr txBox="1">
                <a:spLocks noRot="1" noChangeAspect="1" noMove="1" noResize="1" noEditPoints="1" noAdjustHandles="1" noChangeArrowheads="1" noChangeShapeType="1" noTextEdit="1"/>
              </p:cNvSpPr>
              <p:nvPr/>
            </p:nvSpPr>
            <p:spPr>
              <a:xfrm>
                <a:off x="5090579" y="407728"/>
                <a:ext cx="997410" cy="307777"/>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7576B37-1B11-474D-81B9-EE76D3819613}"/>
                  </a:ext>
                </a:extLst>
              </p:cNvPr>
              <p:cNvSpPr txBox="1"/>
              <p:nvPr/>
            </p:nvSpPr>
            <p:spPr>
              <a:xfrm>
                <a:off x="5669200"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3</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1" name="テキスト ボックス 40">
                <a:extLst>
                  <a:ext uri="{FF2B5EF4-FFF2-40B4-BE49-F238E27FC236}">
                    <a16:creationId xmlns:a16="http://schemas.microsoft.com/office/drawing/2014/main" id="{17576B37-1B11-474D-81B9-EE76D3819613}"/>
                  </a:ext>
                </a:extLst>
              </p:cNvPr>
              <p:cNvSpPr txBox="1">
                <a:spLocks noRot="1" noChangeAspect="1" noMove="1" noResize="1" noEditPoints="1" noAdjustHandles="1" noChangeArrowheads="1" noChangeShapeType="1" noTextEdit="1"/>
              </p:cNvSpPr>
              <p:nvPr/>
            </p:nvSpPr>
            <p:spPr>
              <a:xfrm>
                <a:off x="5669200" y="407728"/>
                <a:ext cx="997410" cy="307777"/>
              </a:xfrm>
              <a:prstGeom prst="rect">
                <a:avLst/>
              </a:prstGeom>
              <a:blipFill>
                <a:blip r:embed="rId11"/>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08B008C-DED4-4F72-8881-5666774870D4}"/>
                  </a:ext>
                </a:extLst>
              </p:cNvPr>
              <p:cNvSpPr txBox="1"/>
              <p:nvPr/>
            </p:nvSpPr>
            <p:spPr>
              <a:xfrm>
                <a:off x="6891165"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2" name="テキスト ボックス 41">
                <a:extLst>
                  <a:ext uri="{FF2B5EF4-FFF2-40B4-BE49-F238E27FC236}">
                    <a16:creationId xmlns:a16="http://schemas.microsoft.com/office/drawing/2014/main" id="{808B008C-DED4-4F72-8881-5666774870D4}"/>
                  </a:ext>
                </a:extLst>
              </p:cNvPr>
              <p:cNvSpPr txBox="1">
                <a:spLocks noRot="1" noChangeAspect="1" noMove="1" noResize="1" noEditPoints="1" noAdjustHandles="1" noChangeArrowheads="1" noChangeShapeType="1" noTextEdit="1"/>
              </p:cNvSpPr>
              <p:nvPr/>
            </p:nvSpPr>
            <p:spPr>
              <a:xfrm>
                <a:off x="6891165" y="407728"/>
                <a:ext cx="997410"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54FF2271-76CC-42FD-BD7B-11FAA966812F}"/>
                  </a:ext>
                </a:extLst>
              </p:cNvPr>
              <p:cNvSpPr txBox="1"/>
              <p:nvPr/>
            </p:nvSpPr>
            <p:spPr>
              <a:xfrm>
                <a:off x="8932519"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−1</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3" name="テキスト ボックス 42">
                <a:extLst>
                  <a:ext uri="{FF2B5EF4-FFF2-40B4-BE49-F238E27FC236}">
                    <a16:creationId xmlns:a16="http://schemas.microsoft.com/office/drawing/2014/main" id="{54FF2271-76CC-42FD-BD7B-11FAA966812F}"/>
                  </a:ext>
                </a:extLst>
              </p:cNvPr>
              <p:cNvSpPr txBox="1">
                <a:spLocks noRot="1" noChangeAspect="1" noMove="1" noResize="1" noEditPoints="1" noAdjustHandles="1" noChangeArrowheads="1" noChangeShapeType="1" noTextEdit="1"/>
              </p:cNvSpPr>
              <p:nvPr/>
            </p:nvSpPr>
            <p:spPr>
              <a:xfrm>
                <a:off x="8932519" y="407728"/>
                <a:ext cx="997410" cy="307777"/>
              </a:xfrm>
              <a:prstGeom prst="rect">
                <a:avLst/>
              </a:prstGeom>
              <a:blipFill>
                <a:blip r:embed="rId13"/>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8470EB6-CC9A-499E-9F76-16E53E423ADA}"/>
                  </a:ext>
                </a:extLst>
              </p:cNvPr>
              <p:cNvSpPr txBox="1"/>
              <p:nvPr/>
            </p:nvSpPr>
            <p:spPr>
              <a:xfrm>
                <a:off x="8154791" y="407728"/>
                <a:ext cx="99741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b="1" i="1" smtClean="0">
                              <a:solidFill>
                                <a:schemeClr val="bg1"/>
                              </a:solidFill>
                              <a:latin typeface="Cambria Math" panose="02040503050406030204" pitchFamily="18" charset="0"/>
                              <a:ea typeface="Cambria Math" panose="02040503050406030204" pitchFamily="18" charset="0"/>
                            </a:rPr>
                          </m:ctrlPr>
                        </m:sSupPr>
                        <m:e>
                          <m:r>
                            <a:rPr lang="en-US" altLang="ja-JP" sz="1400" b="1" i="1">
                              <a:solidFill>
                                <a:schemeClr val="bg1"/>
                              </a:solidFill>
                              <a:latin typeface="Cambria Math" panose="02040503050406030204" pitchFamily="18" charset="0"/>
                              <a:ea typeface="Cambria Math" panose="02040503050406030204" pitchFamily="18" charset="0"/>
                            </a:rPr>
                            <m:t>𝒙</m:t>
                          </m:r>
                        </m:e>
                        <m:sup>
                          <m:r>
                            <a:rPr lang="en-US" altLang="ja-JP" sz="1400" b="0" i="1" smtClean="0">
                              <a:solidFill>
                                <a:schemeClr val="bg1"/>
                              </a:solidFill>
                              <a:latin typeface="Cambria Math" panose="02040503050406030204" pitchFamily="18" charset="0"/>
                              <a:ea typeface="Cambria Math" panose="02040503050406030204" pitchFamily="18" charset="0"/>
                            </a:rPr>
                            <m:t>𝑚</m:t>
                          </m:r>
                          <m:r>
                            <a:rPr lang="en-US" altLang="ja-JP" sz="1400" b="0" i="1" smtClean="0">
                              <a:solidFill>
                                <a:schemeClr val="bg1"/>
                              </a:solidFill>
                              <a:latin typeface="Cambria Math" panose="02040503050406030204" pitchFamily="18" charset="0"/>
                              <a:ea typeface="Cambria Math" panose="02040503050406030204" pitchFamily="18" charset="0"/>
                            </a:rPr>
                            <m:t>−2</m:t>
                          </m:r>
                        </m:sup>
                      </m:sSup>
                      <m:r>
                        <a:rPr lang="en-US" altLang="ja-JP" sz="1400" b="0" i="1" smtClean="0">
                          <a:solidFill>
                            <a:schemeClr val="bg1"/>
                          </a:solidFill>
                          <a:latin typeface="Cambria Math" panose="02040503050406030204" pitchFamily="18" charset="0"/>
                          <a:ea typeface="Cambria Math" panose="02040503050406030204" pitchFamily="18" charset="0"/>
                        </a:rPr>
                        <m:t>(</m:t>
                      </m:r>
                      <m:r>
                        <a:rPr lang="en-US" altLang="ja-JP" sz="1400" b="0" i="1" smtClean="0">
                          <a:solidFill>
                            <a:schemeClr val="bg1"/>
                          </a:solidFill>
                          <a:latin typeface="Cambria Math" panose="02040503050406030204" pitchFamily="18" charset="0"/>
                          <a:ea typeface="Cambria Math" panose="02040503050406030204" pitchFamily="18" charset="0"/>
                        </a:rPr>
                        <m:t>𝑘</m:t>
                      </m:r>
                      <m:r>
                        <a:rPr lang="en-US" altLang="ja-JP" sz="1400" b="0" i="1" smtClean="0">
                          <a:solidFill>
                            <a:schemeClr val="bg1"/>
                          </a:solidFill>
                          <a:latin typeface="Cambria Math" panose="02040503050406030204" pitchFamily="18" charset="0"/>
                          <a:ea typeface="Cambria Math" panose="02040503050406030204" pitchFamily="18" charset="0"/>
                        </a:rPr>
                        <m:t>)</m:t>
                      </m:r>
                    </m:oMath>
                  </m:oMathPara>
                </a14:m>
                <a:endParaRPr lang="en-US" altLang="ja-JP" sz="1400" dirty="0">
                  <a:solidFill>
                    <a:schemeClr val="bg1"/>
                  </a:solidFill>
                </a:endParaRPr>
              </a:p>
            </p:txBody>
          </p:sp>
        </mc:Choice>
        <mc:Fallback xmlns="">
          <p:sp>
            <p:nvSpPr>
              <p:cNvPr id="44" name="テキスト ボックス 43">
                <a:extLst>
                  <a:ext uri="{FF2B5EF4-FFF2-40B4-BE49-F238E27FC236}">
                    <a16:creationId xmlns:a16="http://schemas.microsoft.com/office/drawing/2014/main" id="{08470EB6-CC9A-499E-9F76-16E53E423ADA}"/>
                  </a:ext>
                </a:extLst>
              </p:cNvPr>
              <p:cNvSpPr txBox="1">
                <a:spLocks noRot="1" noChangeAspect="1" noMove="1" noResize="1" noEditPoints="1" noAdjustHandles="1" noChangeArrowheads="1" noChangeShapeType="1" noTextEdit="1"/>
              </p:cNvSpPr>
              <p:nvPr/>
            </p:nvSpPr>
            <p:spPr>
              <a:xfrm>
                <a:off x="8154791" y="407728"/>
                <a:ext cx="997410" cy="307777"/>
              </a:xfrm>
              <a:prstGeom prst="rect">
                <a:avLst/>
              </a:prstGeom>
              <a:blipFill>
                <a:blip r:embed="rId14"/>
                <a:stretch>
                  <a:fillRect b="-10000"/>
                </a:stretch>
              </a:blipFill>
            </p:spPr>
            <p:txBody>
              <a:bodyPr/>
              <a:lstStyle/>
              <a:p>
                <a:r>
                  <a:rPr lang="ja-JP" altLang="en-US">
                    <a:noFill/>
                  </a:rPr>
                  <a:t> </a:t>
                </a:r>
              </a:p>
            </p:txBody>
          </p:sp>
        </mc:Fallback>
      </mc:AlternateContent>
      <p:sp>
        <p:nvSpPr>
          <p:cNvPr id="46" name="吹き出し: 角を丸めた四角形 45">
            <a:extLst>
              <a:ext uri="{FF2B5EF4-FFF2-40B4-BE49-F238E27FC236}">
                <a16:creationId xmlns:a16="http://schemas.microsoft.com/office/drawing/2014/main" id="{251AEA8F-54E4-4F54-B1FA-3435C7A00D51}"/>
              </a:ext>
            </a:extLst>
          </p:cNvPr>
          <p:cNvSpPr/>
          <p:nvPr/>
        </p:nvSpPr>
        <p:spPr>
          <a:xfrm>
            <a:off x="9714340" y="4736660"/>
            <a:ext cx="2262070" cy="62542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第一段階で可能解を得た</a:t>
            </a:r>
          </a:p>
        </p:txBody>
      </p:sp>
      <mc:AlternateContent xmlns:mc="http://schemas.openxmlformats.org/markup-compatibility/2006" xmlns:a14="http://schemas.microsoft.com/office/drawing/2010/main">
        <mc:Choice Requires="a14">
          <p:sp>
            <p:nvSpPr>
              <p:cNvPr id="48" name="吹き出し: 角を丸めた四角形 47">
                <a:extLst>
                  <a:ext uri="{FF2B5EF4-FFF2-40B4-BE49-F238E27FC236}">
                    <a16:creationId xmlns:a16="http://schemas.microsoft.com/office/drawing/2014/main" id="{434F301F-3F7B-4FDF-8EA7-567AB6CCA1CA}"/>
                  </a:ext>
                </a:extLst>
              </p:cNvPr>
              <p:cNvSpPr/>
              <p:nvPr/>
            </p:nvSpPr>
            <p:spPr>
              <a:xfrm>
                <a:off x="4059456" y="3035497"/>
                <a:ext cx="2812156" cy="637000"/>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800" b="0" i="1" smtClean="0">
                        <a:latin typeface="Cambria Math" panose="02040503050406030204" pitchFamily="18" charset="0"/>
                      </a:rPr>
                      <m:t>𝑣</m:t>
                    </m:r>
                  </m:oMath>
                </a14:m>
                <a:r>
                  <a:rPr kumimoji="1" lang="ja-JP" altLang="en-US" dirty="0"/>
                  <a:t>が悪化するが、</a:t>
                </a:r>
                <a:endParaRPr kumimoji="1" lang="en-US" altLang="ja-JP" dirty="0"/>
              </a:p>
              <a:p>
                <a:pPr algn="ctr"/>
                <a14:m>
                  <m:oMath xmlns:m="http://schemas.openxmlformats.org/officeDocument/2006/math">
                    <m:r>
                      <a:rPr kumimoji="1" lang="en-US" altLang="ja-JP" sz="1800" b="0" i="1" smtClean="0">
                        <a:latin typeface="Cambria Math" panose="02040503050406030204" pitchFamily="18" charset="0"/>
                      </a:rPr>
                      <m:t>𝑓</m:t>
                    </m:r>
                  </m:oMath>
                </a14:m>
                <a:r>
                  <a:rPr kumimoji="1" lang="ja-JP" altLang="en-US" dirty="0"/>
                  <a:t>が大きく改善する解へ移動</a:t>
                </a:r>
              </a:p>
            </p:txBody>
          </p:sp>
        </mc:Choice>
        <mc:Fallback xmlns="">
          <p:sp>
            <p:nvSpPr>
              <p:cNvPr id="48" name="吹き出し: 角を丸めた四角形 47">
                <a:extLst>
                  <a:ext uri="{FF2B5EF4-FFF2-40B4-BE49-F238E27FC236}">
                    <a16:creationId xmlns:a16="http://schemas.microsoft.com/office/drawing/2014/main" id="{434F301F-3F7B-4FDF-8EA7-567AB6CCA1CA}"/>
                  </a:ext>
                </a:extLst>
              </p:cNvPr>
              <p:cNvSpPr>
                <a:spLocks noRot="1" noChangeAspect="1" noMove="1" noResize="1" noEditPoints="1" noAdjustHandles="1" noChangeArrowheads="1" noChangeShapeType="1" noTextEdit="1"/>
              </p:cNvSpPr>
              <p:nvPr/>
            </p:nvSpPr>
            <p:spPr>
              <a:xfrm>
                <a:off x="4059456" y="3035497"/>
                <a:ext cx="2812156" cy="637000"/>
              </a:xfrm>
              <a:prstGeom prst="wedgeRoundRectCallout">
                <a:avLst>
                  <a:gd name="adj1" fmla="val -43956"/>
                  <a:gd name="adj2" fmla="val 78592"/>
                  <a:gd name="adj3" fmla="val 16667"/>
                </a:avLst>
              </a:prstGeom>
              <a:blipFill>
                <a:blip r:embed="rId15"/>
                <a:stretch>
                  <a:fillRect t="-4478" r="-651"/>
                </a:stretch>
              </a:blipFill>
              <a:ln>
                <a:noFill/>
              </a:ln>
            </p:spPr>
            <p:txBody>
              <a:bodyPr/>
              <a:lstStyle/>
              <a:p>
                <a:r>
                  <a:rPr lang="ja-JP" altLang="en-US">
                    <a:noFill/>
                  </a:rPr>
                  <a:t> </a:t>
                </a:r>
              </a:p>
            </p:txBody>
          </p:sp>
        </mc:Fallback>
      </mc:AlternateContent>
      <p:sp>
        <p:nvSpPr>
          <p:cNvPr id="50" name="吹き出し: 角を丸めた四角形 49">
            <a:extLst>
              <a:ext uri="{FF2B5EF4-FFF2-40B4-BE49-F238E27FC236}">
                <a16:creationId xmlns:a16="http://schemas.microsoft.com/office/drawing/2014/main" id="{51529571-BE58-44E0-8DC1-4BA3CC86A5B0}"/>
              </a:ext>
            </a:extLst>
          </p:cNvPr>
          <p:cNvSpPr/>
          <p:nvPr/>
        </p:nvSpPr>
        <p:spPr>
          <a:xfrm>
            <a:off x="4334087" y="4815804"/>
            <a:ext cx="2069778" cy="636999"/>
          </a:xfrm>
          <a:prstGeom prst="wedgeRoundRectCallout">
            <a:avLst>
              <a:gd name="adj1" fmla="val -43956"/>
              <a:gd name="adj2" fmla="val 78592"/>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徐々に可能領域側へ移動</a:t>
            </a:r>
          </a:p>
        </p:txBody>
      </p:sp>
      <p:sp>
        <p:nvSpPr>
          <p:cNvPr id="51" name="吹き出し: 角を丸めた四角形 50">
            <a:extLst>
              <a:ext uri="{FF2B5EF4-FFF2-40B4-BE49-F238E27FC236}">
                <a16:creationId xmlns:a16="http://schemas.microsoft.com/office/drawing/2014/main" id="{73FAC6B6-87F3-4B2D-A745-5C47002A1897}"/>
              </a:ext>
            </a:extLst>
          </p:cNvPr>
          <p:cNvSpPr/>
          <p:nvPr/>
        </p:nvSpPr>
        <p:spPr>
          <a:xfrm>
            <a:off x="7538957" y="2173416"/>
            <a:ext cx="3560873" cy="625429"/>
          </a:xfrm>
          <a:prstGeom prst="wedgeRoundRectCallout">
            <a:avLst>
              <a:gd name="adj1" fmla="val -35956"/>
              <a:gd name="adj2" fmla="val 369476"/>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第二段階でパレートフロンティア全体へ移動し、目標部位側に調整</a:t>
            </a:r>
          </a:p>
        </p:txBody>
      </p:sp>
      <p:sp>
        <p:nvSpPr>
          <p:cNvPr id="6" name="星: 5 pt 5">
            <a:extLst>
              <a:ext uri="{FF2B5EF4-FFF2-40B4-BE49-F238E27FC236}">
                <a16:creationId xmlns:a16="http://schemas.microsoft.com/office/drawing/2014/main" id="{B72D5883-4AE8-26B3-C8BC-6980CB7747D8}"/>
              </a:ext>
            </a:extLst>
          </p:cNvPr>
          <p:cNvSpPr/>
          <p:nvPr/>
        </p:nvSpPr>
        <p:spPr>
          <a:xfrm>
            <a:off x="7846240" y="5323733"/>
            <a:ext cx="207544" cy="244543"/>
          </a:xfrm>
          <a:prstGeom prst="star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4" name="吹き出し: 角を丸めた四角形 13">
                <a:extLst>
                  <a:ext uri="{FF2B5EF4-FFF2-40B4-BE49-F238E27FC236}">
                    <a16:creationId xmlns:a16="http://schemas.microsoft.com/office/drawing/2014/main" id="{54B58BFF-75B4-FF90-2AD3-D5E100333228}"/>
                  </a:ext>
                </a:extLst>
              </p:cNvPr>
              <p:cNvSpPr/>
              <p:nvPr/>
            </p:nvSpPr>
            <p:spPr>
              <a:xfrm>
                <a:off x="5943132" y="5675628"/>
                <a:ext cx="1844193" cy="565718"/>
              </a:xfrm>
              <a:prstGeom prst="wedgeRoundRectCallout">
                <a:avLst>
                  <a:gd name="adj1" fmla="val 55853"/>
                  <a:gd name="adj2" fmla="val -7359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(338883, 53)</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違反解を確認している</a:t>
                </a:r>
              </a:p>
            </p:txBody>
          </p:sp>
        </mc:Choice>
        <mc:Fallback xmlns="">
          <p:sp>
            <p:nvSpPr>
              <p:cNvPr id="14" name="吹き出し: 角を丸めた四角形 13">
                <a:extLst>
                  <a:ext uri="{FF2B5EF4-FFF2-40B4-BE49-F238E27FC236}">
                    <a16:creationId xmlns:a16="http://schemas.microsoft.com/office/drawing/2014/main" id="{54B58BFF-75B4-FF90-2AD3-D5E100333228}"/>
                  </a:ext>
                </a:extLst>
              </p:cNvPr>
              <p:cNvSpPr>
                <a:spLocks noRot="1" noChangeAspect="1" noMove="1" noResize="1" noEditPoints="1" noAdjustHandles="1" noChangeArrowheads="1" noChangeShapeType="1" noTextEdit="1"/>
              </p:cNvSpPr>
              <p:nvPr/>
            </p:nvSpPr>
            <p:spPr>
              <a:xfrm>
                <a:off x="5943132" y="5675628"/>
                <a:ext cx="1844193" cy="565718"/>
              </a:xfrm>
              <a:prstGeom prst="wedgeRoundRectCallout">
                <a:avLst>
                  <a:gd name="adj1" fmla="val 55853"/>
                  <a:gd name="adj2" fmla="val -73591"/>
                  <a:gd name="adj3" fmla="val 16667"/>
                </a:avLst>
              </a:prstGeom>
              <a:blipFill>
                <a:blip r:embed="rId16"/>
                <a:stretch>
                  <a:fillRect b="-5217"/>
                </a:stretch>
              </a:blipFill>
              <a:ln>
                <a:noFill/>
              </a:ln>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1B9CF89-7837-43A8-BFA0-90769C037ABA}"/>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2.2 </a:t>
            </a:r>
            <a:r>
              <a:rPr kumimoji="1" lang="ja-JP" altLang="en-US" sz="1600" b="1" dirty="0">
                <a:solidFill>
                  <a:schemeClr val="bg1"/>
                </a:solidFill>
              </a:rPr>
              <a:t>検証２</a:t>
            </a:r>
          </a:p>
        </p:txBody>
      </p:sp>
      <p:sp>
        <p:nvSpPr>
          <p:cNvPr id="45" name="星: 5 pt 44">
            <a:extLst>
              <a:ext uri="{FF2B5EF4-FFF2-40B4-BE49-F238E27FC236}">
                <a16:creationId xmlns:a16="http://schemas.microsoft.com/office/drawing/2014/main" id="{FC322FCD-BFA8-4BDD-B0DF-AD00746D58CE}"/>
              </a:ext>
            </a:extLst>
          </p:cNvPr>
          <p:cNvSpPr/>
          <p:nvPr/>
        </p:nvSpPr>
        <p:spPr>
          <a:xfrm>
            <a:off x="8837852" y="5417593"/>
            <a:ext cx="207544" cy="244543"/>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9" name="吹き出し: 角を丸めた四角形 48">
                <a:extLst>
                  <a:ext uri="{FF2B5EF4-FFF2-40B4-BE49-F238E27FC236}">
                    <a16:creationId xmlns:a16="http://schemas.microsoft.com/office/drawing/2014/main" id="{7499F7BD-081B-48D6-BA44-1E9D4118FF3D}"/>
                  </a:ext>
                </a:extLst>
              </p:cNvPr>
              <p:cNvSpPr/>
              <p:nvPr/>
            </p:nvSpPr>
            <p:spPr>
              <a:xfrm>
                <a:off x="9613440" y="5822952"/>
                <a:ext cx="1844193" cy="565718"/>
              </a:xfrm>
              <a:prstGeom prst="wedgeRoundRectCallout">
                <a:avLst>
                  <a:gd name="adj1" fmla="val -69709"/>
                  <a:gd name="adj2" fmla="val -83147"/>
                  <a:gd name="adj3" fmla="val 16667"/>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400" b="0" i="1" smtClean="0">
                        <a:solidFill>
                          <a:schemeClr val="tx1"/>
                        </a:solidFill>
                        <a:latin typeface="Cambria Math" panose="02040503050406030204" pitchFamily="18" charset="0"/>
                      </a:rPr>
                      <m:t>𝑓</m:t>
                    </m:r>
                    <m:r>
                      <a:rPr kumimoji="1" lang="en-US" altLang="ja-JP" sz="1400" b="0" i="1" smtClean="0">
                        <a:solidFill>
                          <a:schemeClr val="tx1"/>
                        </a:solidFill>
                        <a:latin typeface="Cambria Math" panose="02040503050406030204" pitchFamily="18" charset="0"/>
                      </a:rPr>
                      <m:t>=</m:t>
                    </m:r>
                    <m:r>
                      <m:rPr>
                        <m:nor/>
                      </m:rPr>
                      <a:rPr kumimoji="1" lang="en-US" altLang="ja-JP" sz="1400" dirty="0" smtClean="0">
                        <a:solidFill>
                          <a:schemeClr val="tx1"/>
                        </a:solidFill>
                      </a:rPr>
                      <m:t>417,428</m:t>
                    </m:r>
                  </m:oMath>
                </a14:m>
                <a:r>
                  <a:rPr kumimoji="1" lang="ja-JP" altLang="en-US" sz="1400" dirty="0">
                    <a:solidFill>
                      <a:schemeClr val="tx1"/>
                    </a:solidFill>
                  </a:rPr>
                  <a:t>の</a:t>
                </a:r>
                <a:endParaRPr kumimoji="1" lang="en-US" altLang="ja-JP" sz="1400" dirty="0">
                  <a:solidFill>
                    <a:schemeClr val="tx1"/>
                  </a:solidFill>
                </a:endParaRPr>
              </a:p>
              <a:p>
                <a:pPr algn="ctr"/>
                <a:r>
                  <a:rPr kumimoji="1" lang="ja-JP" altLang="en-US" sz="1400" dirty="0">
                    <a:solidFill>
                      <a:schemeClr val="tx1"/>
                    </a:solidFill>
                  </a:rPr>
                  <a:t>可能解を確認している</a:t>
                </a:r>
              </a:p>
            </p:txBody>
          </p:sp>
        </mc:Choice>
        <mc:Fallback xmlns="">
          <p:sp>
            <p:nvSpPr>
              <p:cNvPr id="49" name="吹き出し: 角を丸めた四角形 48">
                <a:extLst>
                  <a:ext uri="{FF2B5EF4-FFF2-40B4-BE49-F238E27FC236}">
                    <a16:creationId xmlns:a16="http://schemas.microsoft.com/office/drawing/2014/main" id="{7499F7BD-081B-48D6-BA44-1E9D4118FF3D}"/>
                  </a:ext>
                </a:extLst>
              </p:cNvPr>
              <p:cNvSpPr>
                <a:spLocks noRot="1" noChangeAspect="1" noMove="1" noResize="1" noEditPoints="1" noAdjustHandles="1" noChangeArrowheads="1" noChangeShapeType="1" noTextEdit="1"/>
              </p:cNvSpPr>
              <p:nvPr/>
            </p:nvSpPr>
            <p:spPr>
              <a:xfrm>
                <a:off x="9613440" y="5822952"/>
                <a:ext cx="1844193" cy="565718"/>
              </a:xfrm>
              <a:prstGeom prst="wedgeRoundRectCallout">
                <a:avLst>
                  <a:gd name="adj1" fmla="val -69709"/>
                  <a:gd name="adj2" fmla="val -83147"/>
                  <a:gd name="adj3" fmla="val 16667"/>
                </a:avLst>
              </a:prstGeom>
              <a:blipFill>
                <a:blip r:embed="rId17"/>
                <a:stretch>
                  <a:fillRect b="-564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96693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en-US" altLang="ja-JP" dirty="0"/>
              <a:t>2022</a:t>
            </a:r>
            <a:r>
              <a:rPr lang="ja-JP" altLang="en-US" dirty="0"/>
              <a:t>年度 共同研究　下期進捗</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743346508"/>
              </p:ext>
            </p:extLst>
          </p:nvPr>
        </p:nvGraphicFramePr>
        <p:xfrm>
          <a:off x="81623" y="901038"/>
          <a:ext cx="11880000" cy="365760"/>
        </p:xfrm>
        <a:graphic>
          <a:graphicData uri="http://schemas.openxmlformats.org/drawingml/2006/table">
            <a:tbl>
              <a:tblPr firstRow="1" bandRow="1">
                <a:tableStyleId>{69012ECD-51FC-41F1-AA8D-1B2483CD663E}</a:tableStyleId>
              </a:tblPr>
              <a:tblGrid>
                <a:gridCol w="1758328">
                  <a:extLst>
                    <a:ext uri="{9D8B030D-6E8A-4147-A177-3AD203B41FA5}">
                      <a16:colId xmlns:a16="http://schemas.microsoft.com/office/drawing/2014/main" val="593228238"/>
                    </a:ext>
                  </a:extLst>
                </a:gridCol>
                <a:gridCol w="2561672">
                  <a:extLst>
                    <a:ext uri="{9D8B030D-6E8A-4147-A177-3AD203B41FA5}">
                      <a16:colId xmlns:a16="http://schemas.microsoft.com/office/drawing/2014/main" val="3320444244"/>
                    </a:ext>
                  </a:extLst>
                </a:gridCol>
                <a:gridCol w="2520000">
                  <a:extLst>
                    <a:ext uri="{9D8B030D-6E8A-4147-A177-3AD203B41FA5}">
                      <a16:colId xmlns:a16="http://schemas.microsoft.com/office/drawing/2014/main" val="869470032"/>
                    </a:ext>
                  </a:extLst>
                </a:gridCol>
                <a:gridCol w="2520000">
                  <a:extLst>
                    <a:ext uri="{9D8B030D-6E8A-4147-A177-3AD203B41FA5}">
                      <a16:colId xmlns:a16="http://schemas.microsoft.com/office/drawing/2014/main" val="2652370762"/>
                    </a:ext>
                  </a:extLst>
                </a:gridCol>
                <a:gridCol w="2520000">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1Q</a:t>
                      </a:r>
                      <a:r>
                        <a:rPr kumimoji="1" lang="ja-JP" altLang="en-US" dirty="0"/>
                        <a:t>（</a:t>
                      </a:r>
                      <a:r>
                        <a:rPr kumimoji="1" lang="en-US" altLang="ja-JP" dirty="0"/>
                        <a:t>4</a:t>
                      </a:r>
                      <a:r>
                        <a:rPr kumimoji="1" lang="ja-JP" altLang="en-US" dirty="0"/>
                        <a:t>月～</a:t>
                      </a:r>
                      <a:r>
                        <a:rPr kumimoji="1" lang="en-US" altLang="ja-JP" dirty="0"/>
                        <a:t>6</a:t>
                      </a:r>
                      <a:r>
                        <a:rPr kumimoji="1" lang="ja-JP" altLang="en-US" dirty="0"/>
                        <a:t>月）</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2Q</a:t>
                      </a:r>
                      <a:r>
                        <a:rPr kumimoji="1" lang="ja-JP" altLang="en-US" dirty="0"/>
                        <a:t>（</a:t>
                      </a:r>
                      <a:r>
                        <a:rPr kumimoji="1" lang="en-US" altLang="ja-JP" dirty="0"/>
                        <a:t>7</a:t>
                      </a:r>
                      <a:r>
                        <a:rPr kumimoji="1" lang="ja-JP" altLang="en-US" dirty="0"/>
                        <a:t>月～</a:t>
                      </a:r>
                      <a:r>
                        <a:rPr kumimoji="1" lang="en-US" altLang="ja-JP" dirty="0"/>
                        <a:t>9</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3Q</a:t>
                      </a:r>
                      <a:r>
                        <a:rPr kumimoji="1" lang="ja-JP" altLang="en-US" dirty="0"/>
                        <a:t>（</a:t>
                      </a:r>
                      <a:r>
                        <a:rPr kumimoji="1" lang="en-US" altLang="ja-JP" dirty="0"/>
                        <a:t>10</a:t>
                      </a:r>
                      <a:r>
                        <a:rPr kumimoji="1" lang="ja-JP" altLang="en-US" dirty="0"/>
                        <a:t>月～</a:t>
                      </a:r>
                      <a:r>
                        <a:rPr kumimoji="1" lang="en-US" altLang="ja-JP" dirty="0"/>
                        <a:t>12</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4Q</a:t>
                      </a:r>
                      <a:r>
                        <a:rPr kumimoji="1" lang="ja-JP" altLang="en-US" dirty="0"/>
                        <a:t>（</a:t>
                      </a:r>
                      <a:r>
                        <a:rPr kumimoji="1" lang="en-US" altLang="ja-JP" dirty="0"/>
                        <a:t>1</a:t>
                      </a:r>
                      <a:r>
                        <a:rPr kumimoji="1" lang="ja-JP" altLang="en-US" dirty="0"/>
                        <a:t>月～</a:t>
                      </a:r>
                      <a:r>
                        <a:rPr kumimoji="1" lang="en-US" altLang="ja-JP" dirty="0"/>
                        <a:t>3</a:t>
                      </a:r>
                      <a:r>
                        <a:rPr kumimoji="1" lang="ja-JP" altLang="en-US" dirty="0"/>
                        <a:t>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sp>
        <p:nvSpPr>
          <p:cNvPr id="10" name="テキスト ボックス 9">
            <a:extLst>
              <a:ext uri="{FF2B5EF4-FFF2-40B4-BE49-F238E27FC236}">
                <a16:creationId xmlns:a16="http://schemas.microsoft.com/office/drawing/2014/main" id="{C45EFDA1-44CE-4C9A-A864-19EF09CC7A2D}"/>
              </a:ext>
            </a:extLst>
          </p:cNvPr>
          <p:cNvSpPr txBox="1"/>
          <p:nvPr/>
        </p:nvSpPr>
        <p:spPr>
          <a:xfrm>
            <a:off x="85793" y="1399781"/>
            <a:ext cx="1338828" cy="369332"/>
          </a:xfrm>
          <a:prstGeom prst="rect">
            <a:avLst/>
          </a:prstGeom>
          <a:noFill/>
        </p:spPr>
        <p:txBody>
          <a:bodyPr wrap="none" rtlCol="0">
            <a:spAutoFit/>
          </a:bodyPr>
          <a:lstStyle/>
          <a:p>
            <a:r>
              <a:rPr kumimoji="1" lang="ja-JP" altLang="en-US" b="1" dirty="0"/>
              <a:t>制約対処法</a:t>
            </a:r>
          </a:p>
        </p:txBody>
      </p:sp>
      <p:sp>
        <p:nvSpPr>
          <p:cNvPr id="13" name="テキスト ボックス 12">
            <a:extLst>
              <a:ext uri="{FF2B5EF4-FFF2-40B4-BE49-F238E27FC236}">
                <a16:creationId xmlns:a16="http://schemas.microsoft.com/office/drawing/2014/main" id="{466AD4C2-C11D-4295-84A1-ABC1BF0A2392}"/>
              </a:ext>
            </a:extLst>
          </p:cNvPr>
          <p:cNvSpPr txBox="1"/>
          <p:nvPr/>
        </p:nvSpPr>
        <p:spPr>
          <a:xfrm>
            <a:off x="85793" y="3912103"/>
            <a:ext cx="1338828" cy="369332"/>
          </a:xfrm>
          <a:prstGeom prst="rect">
            <a:avLst/>
          </a:prstGeom>
          <a:noFill/>
        </p:spPr>
        <p:txBody>
          <a:bodyPr wrap="none" rtlCol="0">
            <a:spAutoFit/>
          </a:bodyPr>
          <a:lstStyle/>
          <a:p>
            <a:r>
              <a:rPr kumimoji="1" lang="ja-JP" altLang="en-US" b="1" dirty="0"/>
              <a:t>近傍生成法</a:t>
            </a:r>
          </a:p>
        </p:txBody>
      </p:sp>
      <p:sp>
        <p:nvSpPr>
          <p:cNvPr id="15" name="テキスト ボックス 14">
            <a:extLst>
              <a:ext uri="{FF2B5EF4-FFF2-40B4-BE49-F238E27FC236}">
                <a16:creationId xmlns:a16="http://schemas.microsoft.com/office/drawing/2014/main" id="{6B0D54D0-B9DA-4639-BEDA-1ED6BE6380E2}"/>
              </a:ext>
            </a:extLst>
          </p:cNvPr>
          <p:cNvSpPr txBox="1"/>
          <p:nvPr/>
        </p:nvSpPr>
        <p:spPr>
          <a:xfrm>
            <a:off x="85793" y="4903392"/>
            <a:ext cx="1837362" cy="369332"/>
          </a:xfrm>
          <a:prstGeom prst="rect">
            <a:avLst/>
          </a:prstGeom>
          <a:noFill/>
        </p:spPr>
        <p:txBody>
          <a:bodyPr wrap="none" rtlCol="0">
            <a:spAutoFit/>
          </a:bodyPr>
          <a:lstStyle/>
          <a:p>
            <a:r>
              <a:rPr kumimoji="1" lang="ja-JP" altLang="en-US" b="1" dirty="0"/>
              <a:t>合体アルゴリズム</a:t>
            </a:r>
          </a:p>
        </p:txBody>
      </p:sp>
      <p:sp>
        <p:nvSpPr>
          <p:cNvPr id="18" name="二等辺三角形 17">
            <a:extLst>
              <a:ext uri="{FF2B5EF4-FFF2-40B4-BE49-F238E27FC236}">
                <a16:creationId xmlns:a16="http://schemas.microsoft.com/office/drawing/2014/main" id="{5E6562E1-DB00-4859-8193-8BC69F03A052}"/>
              </a:ext>
            </a:extLst>
          </p:cNvPr>
          <p:cNvSpPr/>
          <p:nvPr/>
        </p:nvSpPr>
        <p:spPr>
          <a:xfrm rot="10800000">
            <a:off x="6014903"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312052C-4E92-4F39-9AE5-A8D06F2FD9B6}"/>
              </a:ext>
            </a:extLst>
          </p:cNvPr>
          <p:cNvSpPr txBox="1"/>
          <p:nvPr/>
        </p:nvSpPr>
        <p:spPr>
          <a:xfrm>
            <a:off x="4731725" y="1641893"/>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860681"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4399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6926138"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445654"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B37C858-AEC8-4397-81A3-85DDB5CD9CAA}"/>
              </a:ext>
            </a:extLst>
          </p:cNvPr>
          <p:cNvSpPr txBox="1"/>
          <p:nvPr/>
        </p:nvSpPr>
        <p:spPr>
          <a:xfrm>
            <a:off x="295936" y="2724787"/>
            <a:ext cx="1337220" cy="369332"/>
          </a:xfrm>
          <a:prstGeom prst="rect">
            <a:avLst/>
          </a:prstGeom>
          <a:noFill/>
        </p:spPr>
        <p:txBody>
          <a:bodyPr wrap="square" rtlCol="0">
            <a:spAutoFit/>
          </a:bodyPr>
          <a:lstStyle/>
          <a:p>
            <a:r>
              <a:rPr kumimoji="1" lang="en-US" altLang="ja-JP" sz="1600" dirty="0"/>
              <a:t>M2</a:t>
            </a:r>
            <a:r>
              <a:rPr kumimoji="1" lang="ja-JP" altLang="en-US" dirty="0"/>
              <a:t>小嶋さん</a:t>
            </a:r>
          </a:p>
        </p:txBody>
      </p:sp>
      <p:cxnSp>
        <p:nvCxnSpPr>
          <p:cNvPr id="30" name="直線矢印コネクタ 29">
            <a:extLst>
              <a:ext uri="{FF2B5EF4-FFF2-40B4-BE49-F238E27FC236}">
                <a16:creationId xmlns:a16="http://schemas.microsoft.com/office/drawing/2014/main" id="{AC9DAE13-EF39-4F77-8FC4-470804B72C22}"/>
              </a:ext>
            </a:extLst>
          </p:cNvPr>
          <p:cNvCxnSpPr>
            <a:cxnSpLocks/>
            <a:stCxn id="33" idx="0"/>
          </p:cNvCxnSpPr>
          <p:nvPr/>
        </p:nvCxnSpPr>
        <p:spPr>
          <a:xfrm>
            <a:off x="6096904" y="4468417"/>
            <a:ext cx="571802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2" name="テキスト ボックス 31">
            <a:extLst>
              <a:ext uri="{FF2B5EF4-FFF2-40B4-BE49-F238E27FC236}">
                <a16:creationId xmlns:a16="http://schemas.microsoft.com/office/drawing/2014/main" id="{17E5A659-8187-4853-B3DB-A238A362528C}"/>
              </a:ext>
            </a:extLst>
          </p:cNvPr>
          <p:cNvSpPr txBox="1"/>
          <p:nvPr/>
        </p:nvSpPr>
        <p:spPr>
          <a:xfrm>
            <a:off x="295936" y="4302801"/>
            <a:ext cx="1337220" cy="369332"/>
          </a:xfrm>
          <a:prstGeom prst="rect">
            <a:avLst/>
          </a:prstGeom>
          <a:noFill/>
        </p:spPr>
        <p:txBody>
          <a:bodyPr wrap="square" rtlCol="0">
            <a:spAutoFit/>
          </a:bodyPr>
          <a:lstStyle/>
          <a:p>
            <a:r>
              <a:rPr kumimoji="1" lang="en-US" altLang="ja-JP" sz="1600" dirty="0"/>
              <a:t>M1</a:t>
            </a:r>
            <a:r>
              <a:rPr kumimoji="1" lang="ja-JP" altLang="en-US" dirty="0"/>
              <a:t>佐藤さん</a:t>
            </a:r>
          </a:p>
        </p:txBody>
      </p:sp>
      <p:sp>
        <p:nvSpPr>
          <p:cNvPr id="33" name="二等辺三角形 32">
            <a:extLst>
              <a:ext uri="{FF2B5EF4-FFF2-40B4-BE49-F238E27FC236}">
                <a16:creationId xmlns:a16="http://schemas.microsoft.com/office/drawing/2014/main" id="{C601EBBD-1CBB-4EFC-9FBA-C291898A295D}"/>
              </a:ext>
            </a:extLst>
          </p:cNvPr>
          <p:cNvSpPr/>
          <p:nvPr/>
        </p:nvSpPr>
        <p:spPr>
          <a:xfrm rot="10800000">
            <a:off x="6014903" y="433917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FECBED07-4DFB-49F8-BABB-958ED67661C2}"/>
              </a:ext>
            </a:extLst>
          </p:cNvPr>
          <p:cNvSpPr txBox="1"/>
          <p:nvPr/>
        </p:nvSpPr>
        <p:spPr>
          <a:xfrm>
            <a:off x="5146911" y="3985996"/>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38" name="直線矢印コネクタ 37">
            <a:extLst>
              <a:ext uri="{FF2B5EF4-FFF2-40B4-BE49-F238E27FC236}">
                <a16:creationId xmlns:a16="http://schemas.microsoft.com/office/drawing/2014/main" id="{B653FB38-FFE9-48E8-90C0-5070C8B1748F}"/>
              </a:ext>
            </a:extLst>
          </p:cNvPr>
          <p:cNvCxnSpPr>
            <a:cxnSpLocks/>
          </p:cNvCxnSpPr>
          <p:nvPr/>
        </p:nvCxnSpPr>
        <p:spPr>
          <a:xfrm flipV="1">
            <a:off x="1872357" y="5418741"/>
            <a:ext cx="1223087" cy="1"/>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41" name="直線矢印コネクタ 40">
            <a:extLst>
              <a:ext uri="{FF2B5EF4-FFF2-40B4-BE49-F238E27FC236}">
                <a16:creationId xmlns:a16="http://schemas.microsoft.com/office/drawing/2014/main" id="{8E63B829-ED06-4F85-9CB6-BD65618D4313}"/>
              </a:ext>
            </a:extLst>
          </p:cNvPr>
          <p:cNvCxnSpPr>
            <a:cxnSpLocks/>
          </p:cNvCxnSpPr>
          <p:nvPr/>
        </p:nvCxnSpPr>
        <p:spPr>
          <a:xfrm>
            <a:off x="3095444" y="5418741"/>
            <a:ext cx="468648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4" name="吹き出し: 角を丸めた四角形 43">
            <a:extLst>
              <a:ext uri="{FF2B5EF4-FFF2-40B4-BE49-F238E27FC236}">
                <a16:creationId xmlns:a16="http://schemas.microsoft.com/office/drawing/2014/main" id="{EE465C8E-95B2-4DE2-B2D9-1D693C71A61F}"/>
              </a:ext>
            </a:extLst>
          </p:cNvPr>
          <p:cNvSpPr/>
          <p:nvPr/>
        </p:nvSpPr>
        <p:spPr>
          <a:xfrm>
            <a:off x="1579866" y="5815750"/>
            <a:ext cx="3193699" cy="468295"/>
          </a:xfrm>
          <a:prstGeom prst="wedgeRoundRectCallout">
            <a:avLst>
              <a:gd name="adj1" fmla="val -17555"/>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2021</a:t>
            </a:r>
            <a:r>
              <a:rPr lang="ja-JP" altLang="en-US" sz="1400" dirty="0"/>
              <a:t>年度開発版を先行して評価し、</a:t>
            </a:r>
            <a:endParaRPr lang="en-US" altLang="ja-JP" sz="1400" dirty="0"/>
          </a:p>
          <a:p>
            <a:pPr algn="ctr"/>
            <a:r>
              <a:rPr lang="ja-JP" altLang="en-US" sz="1400" dirty="0"/>
              <a:t>学生側から進捗があれば、アップデートする</a:t>
            </a:r>
          </a:p>
        </p:txBody>
      </p:sp>
      <p:sp>
        <p:nvSpPr>
          <p:cNvPr id="45" name="テキスト ボックス 44">
            <a:extLst>
              <a:ext uri="{FF2B5EF4-FFF2-40B4-BE49-F238E27FC236}">
                <a16:creationId xmlns:a16="http://schemas.microsoft.com/office/drawing/2014/main" id="{C36495C1-86AB-41EB-BF6B-7762A9820DF3}"/>
              </a:ext>
            </a:extLst>
          </p:cNvPr>
          <p:cNvSpPr txBox="1"/>
          <p:nvPr/>
        </p:nvSpPr>
        <p:spPr>
          <a:xfrm>
            <a:off x="4714614" y="5100978"/>
            <a:ext cx="1741182" cy="307777"/>
          </a:xfrm>
          <a:prstGeom prst="rect">
            <a:avLst/>
          </a:prstGeom>
          <a:noFill/>
        </p:spPr>
        <p:txBody>
          <a:bodyPr wrap="none" rtlCol="0">
            <a:spAutoFit/>
          </a:bodyPr>
          <a:lstStyle/>
          <a:p>
            <a:r>
              <a:rPr kumimoji="1" lang="ja-JP" altLang="en-US" sz="1400" dirty="0"/>
              <a:t>スケジュール問題適用</a:t>
            </a:r>
          </a:p>
        </p:txBody>
      </p:sp>
      <p:sp>
        <p:nvSpPr>
          <p:cNvPr id="46" name="テキスト ボックス 45">
            <a:extLst>
              <a:ext uri="{FF2B5EF4-FFF2-40B4-BE49-F238E27FC236}">
                <a16:creationId xmlns:a16="http://schemas.microsoft.com/office/drawing/2014/main" id="{D5C0E911-CA24-4E02-8B80-8FE7CAB2512B}"/>
              </a:ext>
            </a:extLst>
          </p:cNvPr>
          <p:cNvSpPr txBox="1"/>
          <p:nvPr/>
        </p:nvSpPr>
        <p:spPr>
          <a:xfrm>
            <a:off x="2032494" y="5055861"/>
            <a:ext cx="902811" cy="307777"/>
          </a:xfrm>
          <a:prstGeom prst="rect">
            <a:avLst/>
          </a:prstGeom>
          <a:noFill/>
        </p:spPr>
        <p:txBody>
          <a:bodyPr wrap="none" rtlCol="0">
            <a:spAutoFit/>
          </a:bodyPr>
          <a:lstStyle/>
          <a:p>
            <a:pPr algn="ctr"/>
            <a:r>
              <a:rPr kumimoji="1" lang="ja-JP" altLang="en-US" sz="1400" dirty="0"/>
              <a:t>性能評価</a:t>
            </a:r>
          </a:p>
        </p:txBody>
      </p:sp>
      <p:sp>
        <p:nvSpPr>
          <p:cNvPr id="54" name="二等辺三角形 53">
            <a:extLst>
              <a:ext uri="{FF2B5EF4-FFF2-40B4-BE49-F238E27FC236}">
                <a16:creationId xmlns:a16="http://schemas.microsoft.com/office/drawing/2014/main" id="{720FB6D8-41E6-4B16-984D-607165B8EEFE}"/>
              </a:ext>
            </a:extLst>
          </p:cNvPr>
          <p:cNvSpPr/>
          <p:nvPr/>
        </p:nvSpPr>
        <p:spPr>
          <a:xfrm rot="10800000">
            <a:off x="11092244" y="3559770"/>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7C4B9262-91CD-4810-A374-6FA17E16AD7D}"/>
              </a:ext>
            </a:extLst>
          </p:cNvPr>
          <p:cNvSpPr txBox="1"/>
          <p:nvPr/>
        </p:nvSpPr>
        <p:spPr>
          <a:xfrm>
            <a:off x="10230056" y="3253664"/>
            <a:ext cx="1297828" cy="307777"/>
          </a:xfrm>
          <a:prstGeom prst="rect">
            <a:avLst/>
          </a:prstGeom>
          <a:noFill/>
        </p:spPr>
        <p:txBody>
          <a:bodyPr wrap="square" rtlCol="0">
            <a:spAutoFit/>
          </a:bodyPr>
          <a:lstStyle/>
          <a:p>
            <a:pPr algn="ctr"/>
            <a:r>
              <a:rPr kumimoji="1" lang="ja-JP" altLang="en-US" sz="1400" dirty="0"/>
              <a:t>卒業論文</a:t>
            </a:r>
          </a:p>
        </p:txBody>
      </p:sp>
      <p:cxnSp>
        <p:nvCxnSpPr>
          <p:cNvPr id="58" name="直線矢印コネクタ 57">
            <a:extLst>
              <a:ext uri="{FF2B5EF4-FFF2-40B4-BE49-F238E27FC236}">
                <a16:creationId xmlns:a16="http://schemas.microsoft.com/office/drawing/2014/main" id="{B410233F-02C3-4FFF-9BBF-B313942BA667}"/>
              </a:ext>
            </a:extLst>
          </p:cNvPr>
          <p:cNvCxnSpPr>
            <a:cxnSpLocks/>
            <a:endCxn id="54" idx="0"/>
          </p:cNvCxnSpPr>
          <p:nvPr/>
        </p:nvCxnSpPr>
        <p:spPr>
          <a:xfrm>
            <a:off x="8130572" y="3688348"/>
            <a:ext cx="3043673" cy="667"/>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64" name="二等辺三角形 63">
            <a:extLst>
              <a:ext uri="{FF2B5EF4-FFF2-40B4-BE49-F238E27FC236}">
                <a16:creationId xmlns:a16="http://schemas.microsoft.com/office/drawing/2014/main" id="{975B22E6-D339-4622-93CC-27944A3E9AB2}"/>
              </a:ext>
            </a:extLst>
          </p:cNvPr>
          <p:cNvSpPr/>
          <p:nvPr/>
        </p:nvSpPr>
        <p:spPr>
          <a:xfrm rot="10800000">
            <a:off x="11094097"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テキスト ボックス 64">
            <a:extLst>
              <a:ext uri="{FF2B5EF4-FFF2-40B4-BE49-F238E27FC236}">
                <a16:creationId xmlns:a16="http://schemas.microsoft.com/office/drawing/2014/main" id="{899E187D-548D-4B4E-8239-29959768A0E4}"/>
              </a:ext>
            </a:extLst>
          </p:cNvPr>
          <p:cNvSpPr txBox="1"/>
          <p:nvPr/>
        </p:nvSpPr>
        <p:spPr>
          <a:xfrm>
            <a:off x="10505253" y="2520774"/>
            <a:ext cx="975077" cy="307777"/>
          </a:xfrm>
          <a:prstGeom prst="rect">
            <a:avLst/>
          </a:prstGeom>
          <a:noFill/>
        </p:spPr>
        <p:txBody>
          <a:bodyPr wrap="square" rtlCol="0">
            <a:spAutoFit/>
          </a:bodyPr>
          <a:lstStyle/>
          <a:p>
            <a:pPr algn="ctr"/>
            <a:r>
              <a:rPr kumimoji="1" lang="ja-JP" altLang="en-US" sz="1400" dirty="0"/>
              <a:t>修士論文</a:t>
            </a:r>
          </a:p>
        </p:txBody>
      </p:sp>
      <p:sp>
        <p:nvSpPr>
          <p:cNvPr id="66" name="二等辺三角形 65">
            <a:extLst>
              <a:ext uri="{FF2B5EF4-FFF2-40B4-BE49-F238E27FC236}">
                <a16:creationId xmlns:a16="http://schemas.microsoft.com/office/drawing/2014/main" id="{400AD92E-6EA9-4CAE-9870-8CF7CBF11295}"/>
              </a:ext>
            </a:extLst>
          </p:cNvPr>
          <p:cNvSpPr/>
          <p:nvPr/>
        </p:nvSpPr>
        <p:spPr>
          <a:xfrm rot="10800000">
            <a:off x="11650928" y="2852029"/>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C05B9E35-3651-418D-93FA-9A227857E135}"/>
              </a:ext>
            </a:extLst>
          </p:cNvPr>
          <p:cNvSpPr txBox="1"/>
          <p:nvPr/>
        </p:nvSpPr>
        <p:spPr>
          <a:xfrm>
            <a:off x="11256246" y="2522671"/>
            <a:ext cx="975077" cy="307777"/>
          </a:xfrm>
          <a:prstGeom prst="rect">
            <a:avLst/>
          </a:prstGeom>
          <a:noFill/>
        </p:spPr>
        <p:txBody>
          <a:bodyPr wrap="square" rtlCol="0">
            <a:spAutoFit/>
          </a:bodyPr>
          <a:lstStyle/>
          <a:p>
            <a:pPr algn="ctr"/>
            <a:r>
              <a:rPr kumimoji="1" lang="ja-JP" altLang="en-US" sz="1400" dirty="0"/>
              <a:t>論文投稿</a:t>
            </a:r>
          </a:p>
        </p:txBody>
      </p:sp>
      <p:sp>
        <p:nvSpPr>
          <p:cNvPr id="68" name="テキスト ボックス 67">
            <a:extLst>
              <a:ext uri="{FF2B5EF4-FFF2-40B4-BE49-F238E27FC236}">
                <a16:creationId xmlns:a16="http://schemas.microsoft.com/office/drawing/2014/main" id="{8409ED2A-ACDB-4E5A-A56B-650F1C7BD360}"/>
              </a:ext>
            </a:extLst>
          </p:cNvPr>
          <p:cNvSpPr txBox="1"/>
          <p:nvPr/>
        </p:nvSpPr>
        <p:spPr>
          <a:xfrm>
            <a:off x="295936" y="5272724"/>
            <a:ext cx="889067" cy="369332"/>
          </a:xfrm>
          <a:prstGeom prst="rect">
            <a:avLst/>
          </a:prstGeom>
          <a:noFill/>
        </p:spPr>
        <p:txBody>
          <a:bodyPr wrap="square" rtlCol="0">
            <a:spAutoFit/>
          </a:bodyPr>
          <a:lstStyle/>
          <a:p>
            <a:r>
              <a:rPr kumimoji="1" lang="ja-JP" altLang="en-US" dirty="0"/>
              <a:t>熊谷</a:t>
            </a:r>
          </a:p>
        </p:txBody>
      </p:sp>
      <p:sp>
        <p:nvSpPr>
          <p:cNvPr id="69" name="テキスト ボックス 68">
            <a:extLst>
              <a:ext uri="{FF2B5EF4-FFF2-40B4-BE49-F238E27FC236}">
                <a16:creationId xmlns:a16="http://schemas.microsoft.com/office/drawing/2014/main" id="{B1CF4BD4-E6AC-4E5D-AADE-E5612749BB4B}"/>
              </a:ext>
            </a:extLst>
          </p:cNvPr>
          <p:cNvSpPr txBox="1"/>
          <p:nvPr/>
        </p:nvSpPr>
        <p:spPr>
          <a:xfrm>
            <a:off x="295936" y="3377645"/>
            <a:ext cx="1594188" cy="369332"/>
          </a:xfrm>
          <a:prstGeom prst="rect">
            <a:avLst/>
          </a:prstGeom>
          <a:noFill/>
        </p:spPr>
        <p:txBody>
          <a:bodyPr wrap="square" rtlCol="0">
            <a:spAutoFit/>
          </a:bodyPr>
          <a:lstStyle/>
          <a:p>
            <a:r>
              <a:rPr kumimoji="1" lang="en-US" altLang="ja-JP" sz="1600" dirty="0"/>
              <a:t>B4</a:t>
            </a:r>
            <a:r>
              <a:rPr kumimoji="1" lang="ja-JP" altLang="en-US" dirty="0"/>
              <a:t>宇津本さん</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295936" y="1896113"/>
            <a:ext cx="1337220" cy="369332"/>
          </a:xfrm>
          <a:prstGeom prst="rect">
            <a:avLst/>
          </a:prstGeom>
          <a:noFill/>
        </p:spPr>
        <p:txBody>
          <a:bodyPr wrap="square" rtlCol="0">
            <a:spAutoFit/>
          </a:bodyPr>
          <a:lstStyle/>
          <a:p>
            <a:r>
              <a:rPr kumimoji="1" lang="en-US" altLang="ja-JP" sz="1600" dirty="0"/>
              <a:t>D1</a:t>
            </a:r>
            <a:r>
              <a:rPr kumimoji="1" lang="ja-JP" altLang="en-US" dirty="0"/>
              <a:t>安田さん</a:t>
            </a:r>
          </a:p>
        </p:txBody>
      </p:sp>
      <p:cxnSp>
        <p:nvCxnSpPr>
          <p:cNvPr id="72" name="直線矢印コネクタ 71">
            <a:extLst>
              <a:ext uri="{FF2B5EF4-FFF2-40B4-BE49-F238E27FC236}">
                <a16:creationId xmlns:a16="http://schemas.microsoft.com/office/drawing/2014/main" id="{9823C9F7-7C82-4B3C-96C4-B7C969838BF5}"/>
              </a:ext>
            </a:extLst>
          </p:cNvPr>
          <p:cNvCxnSpPr>
            <a:cxnSpLocks/>
          </p:cNvCxnSpPr>
          <p:nvPr/>
        </p:nvCxnSpPr>
        <p:spPr>
          <a:xfrm flipV="1">
            <a:off x="7771388" y="5416409"/>
            <a:ext cx="3406433" cy="4664"/>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3" name="テキスト ボックス 72">
            <a:extLst>
              <a:ext uri="{FF2B5EF4-FFF2-40B4-BE49-F238E27FC236}">
                <a16:creationId xmlns:a16="http://schemas.microsoft.com/office/drawing/2014/main" id="{CE07F0B4-AB7B-426D-AE68-C3FBFBAE14F4}"/>
              </a:ext>
            </a:extLst>
          </p:cNvPr>
          <p:cNvSpPr txBox="1"/>
          <p:nvPr/>
        </p:nvSpPr>
        <p:spPr>
          <a:xfrm>
            <a:off x="7970678" y="5096094"/>
            <a:ext cx="2884123" cy="307777"/>
          </a:xfrm>
          <a:prstGeom prst="rect">
            <a:avLst/>
          </a:prstGeom>
          <a:noFill/>
        </p:spPr>
        <p:txBody>
          <a:bodyPr wrap="none" rtlCol="0">
            <a:spAutoFit/>
          </a:bodyPr>
          <a:lstStyle/>
          <a:p>
            <a:pPr algn="ctr"/>
            <a:r>
              <a:rPr kumimoji="1" lang="ja-JP" altLang="en-US" sz="1400" dirty="0"/>
              <a:t>データ駆動非線形モデルを用いた評価</a:t>
            </a:r>
          </a:p>
        </p:txBody>
      </p:sp>
      <p:sp>
        <p:nvSpPr>
          <p:cNvPr id="74" name="二等辺三角形 73">
            <a:extLst>
              <a:ext uri="{FF2B5EF4-FFF2-40B4-BE49-F238E27FC236}">
                <a16:creationId xmlns:a16="http://schemas.microsoft.com/office/drawing/2014/main" id="{1CBFE271-0B9F-4B59-A32D-F989F564B004}"/>
              </a:ext>
            </a:extLst>
          </p:cNvPr>
          <p:cNvSpPr/>
          <p:nvPr/>
        </p:nvSpPr>
        <p:spPr>
          <a:xfrm rot="10800000">
            <a:off x="6029456" y="285202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DBDC954-6C90-4FE6-863D-5977D520BF97}"/>
              </a:ext>
            </a:extLst>
          </p:cNvPr>
          <p:cNvSpPr txBox="1"/>
          <p:nvPr/>
        </p:nvSpPr>
        <p:spPr>
          <a:xfrm>
            <a:off x="5136790" y="2533349"/>
            <a:ext cx="1924647" cy="307777"/>
          </a:xfrm>
          <a:prstGeom prst="rect">
            <a:avLst/>
          </a:prstGeom>
          <a:noFill/>
        </p:spPr>
        <p:txBody>
          <a:bodyPr wrap="square" rtlCol="0">
            <a:spAutoFit/>
          </a:bodyPr>
          <a:lstStyle/>
          <a:p>
            <a:pPr algn="ctr"/>
            <a:r>
              <a:rPr kumimoji="1" lang="ja-JP" altLang="en-US" sz="1400" dirty="0"/>
              <a:t>電気学会 </a:t>
            </a:r>
            <a:r>
              <a:rPr kumimoji="1" lang="en-US" altLang="ja-JP" sz="1400" dirty="0"/>
              <a:t>C</a:t>
            </a:r>
            <a:r>
              <a:rPr kumimoji="1" lang="ja-JP" altLang="en-US" sz="1400" dirty="0"/>
              <a:t>部門大会</a:t>
            </a:r>
          </a:p>
        </p:txBody>
      </p:sp>
      <p:cxnSp>
        <p:nvCxnSpPr>
          <p:cNvPr id="77" name="直線矢印コネクタ 76">
            <a:extLst>
              <a:ext uri="{FF2B5EF4-FFF2-40B4-BE49-F238E27FC236}">
                <a16:creationId xmlns:a16="http://schemas.microsoft.com/office/drawing/2014/main" id="{0172871D-1F17-42D2-8427-70C03805B2FC}"/>
              </a:ext>
            </a:extLst>
          </p:cNvPr>
          <p:cNvCxnSpPr>
            <a:cxnSpLocks/>
            <a:stCxn id="74" idx="0"/>
          </p:cNvCxnSpPr>
          <p:nvPr/>
        </p:nvCxnSpPr>
        <p:spPr>
          <a:xfrm>
            <a:off x="6111457" y="2981273"/>
            <a:ext cx="506464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78" name="二等辺三角形 77">
            <a:extLst>
              <a:ext uri="{FF2B5EF4-FFF2-40B4-BE49-F238E27FC236}">
                <a16:creationId xmlns:a16="http://schemas.microsoft.com/office/drawing/2014/main" id="{C5000DAA-9C6C-48B5-BDD9-AA1979831178}"/>
              </a:ext>
            </a:extLst>
          </p:cNvPr>
          <p:cNvSpPr/>
          <p:nvPr/>
        </p:nvSpPr>
        <p:spPr>
          <a:xfrm rot="10800000">
            <a:off x="10529484"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テキスト ボックス 78">
            <a:extLst>
              <a:ext uri="{FF2B5EF4-FFF2-40B4-BE49-F238E27FC236}">
                <a16:creationId xmlns:a16="http://schemas.microsoft.com/office/drawing/2014/main" id="{25D695ED-F870-4FF1-85E1-25955DA10D81}"/>
              </a:ext>
            </a:extLst>
          </p:cNvPr>
          <p:cNvSpPr txBox="1"/>
          <p:nvPr/>
        </p:nvSpPr>
        <p:spPr>
          <a:xfrm>
            <a:off x="9486938"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0" name="二等辺三角形 79">
            <a:extLst>
              <a:ext uri="{FF2B5EF4-FFF2-40B4-BE49-F238E27FC236}">
                <a16:creationId xmlns:a16="http://schemas.microsoft.com/office/drawing/2014/main" id="{F7A5C3D3-0CEA-47E2-BFCF-56C520FCB7A8}"/>
              </a:ext>
            </a:extLst>
          </p:cNvPr>
          <p:cNvSpPr/>
          <p:nvPr/>
        </p:nvSpPr>
        <p:spPr>
          <a:xfrm rot="10800000">
            <a:off x="11598228"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 name="テキスト ボックス 80">
            <a:extLst>
              <a:ext uri="{FF2B5EF4-FFF2-40B4-BE49-F238E27FC236}">
                <a16:creationId xmlns:a16="http://schemas.microsoft.com/office/drawing/2014/main" id="{5D608A60-6D30-4E81-80D7-B0FF57EB237B}"/>
              </a:ext>
            </a:extLst>
          </p:cNvPr>
          <p:cNvSpPr txBox="1"/>
          <p:nvPr/>
        </p:nvSpPr>
        <p:spPr>
          <a:xfrm>
            <a:off x="10765232"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2" name="二等辺三角形 81">
            <a:extLst>
              <a:ext uri="{FF2B5EF4-FFF2-40B4-BE49-F238E27FC236}">
                <a16:creationId xmlns:a16="http://schemas.microsoft.com/office/drawing/2014/main" id="{D797EDF2-946C-4F4A-80D7-8EB732999619}"/>
              </a:ext>
            </a:extLst>
          </p:cNvPr>
          <p:cNvSpPr/>
          <p:nvPr/>
        </p:nvSpPr>
        <p:spPr>
          <a:xfrm rot="10800000">
            <a:off x="668253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2CAF80D1-C327-476D-BE4F-B82A0423CCBF}"/>
              </a:ext>
            </a:extLst>
          </p:cNvPr>
          <p:cNvSpPr txBox="1"/>
          <p:nvPr/>
        </p:nvSpPr>
        <p:spPr>
          <a:xfrm>
            <a:off x="6459121" y="1641893"/>
            <a:ext cx="1297828" cy="307777"/>
          </a:xfrm>
          <a:prstGeom prst="rect">
            <a:avLst/>
          </a:prstGeom>
          <a:noFill/>
        </p:spPr>
        <p:txBody>
          <a:bodyPr wrap="square" rtlCol="0">
            <a:spAutoFit/>
          </a:bodyPr>
          <a:lstStyle/>
          <a:p>
            <a:pPr algn="ctr"/>
            <a:r>
              <a:rPr kumimoji="1" lang="ja-JP" altLang="en-US" sz="1400" dirty="0"/>
              <a:t>国際会議投稿</a:t>
            </a:r>
          </a:p>
        </p:txBody>
      </p:sp>
      <p:sp>
        <p:nvSpPr>
          <p:cNvPr id="84" name="二等辺三角形 83">
            <a:extLst>
              <a:ext uri="{FF2B5EF4-FFF2-40B4-BE49-F238E27FC236}">
                <a16:creationId xmlns:a16="http://schemas.microsoft.com/office/drawing/2014/main" id="{E08D7079-8132-4799-92A2-76311D946D3B}"/>
              </a:ext>
            </a:extLst>
          </p:cNvPr>
          <p:cNvSpPr/>
          <p:nvPr/>
        </p:nvSpPr>
        <p:spPr>
          <a:xfrm rot="10800000">
            <a:off x="9030611" y="1974965"/>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テキスト ボックス 84">
            <a:extLst>
              <a:ext uri="{FF2B5EF4-FFF2-40B4-BE49-F238E27FC236}">
                <a16:creationId xmlns:a16="http://schemas.microsoft.com/office/drawing/2014/main" id="{9D07F284-1455-4A79-8439-1ED7C042558E}"/>
              </a:ext>
            </a:extLst>
          </p:cNvPr>
          <p:cNvSpPr txBox="1"/>
          <p:nvPr/>
        </p:nvSpPr>
        <p:spPr>
          <a:xfrm>
            <a:off x="8190863" y="1641893"/>
            <a:ext cx="1297828" cy="307777"/>
          </a:xfrm>
          <a:prstGeom prst="rect">
            <a:avLst/>
          </a:prstGeom>
          <a:noFill/>
        </p:spPr>
        <p:txBody>
          <a:bodyPr wrap="square" rtlCol="0">
            <a:spAutoFit/>
          </a:bodyPr>
          <a:lstStyle/>
          <a:p>
            <a:pPr algn="ctr"/>
            <a:r>
              <a:rPr kumimoji="1" lang="ja-JP" altLang="en-US" sz="1400" dirty="0"/>
              <a:t>国際会議発表</a:t>
            </a:r>
          </a:p>
        </p:txBody>
      </p:sp>
      <p:cxnSp>
        <p:nvCxnSpPr>
          <p:cNvPr id="24" name="直線矢印コネクタ 23">
            <a:extLst>
              <a:ext uri="{FF2B5EF4-FFF2-40B4-BE49-F238E27FC236}">
                <a16:creationId xmlns:a16="http://schemas.microsoft.com/office/drawing/2014/main" id="{97D3DB98-0DF0-1C79-D73A-384983A26763}"/>
              </a:ext>
            </a:extLst>
          </p:cNvPr>
          <p:cNvCxnSpPr>
            <a:cxnSpLocks/>
            <a:stCxn id="84" idx="0"/>
            <a:endCxn id="80" idx="0"/>
          </p:cNvCxnSpPr>
          <p:nvPr/>
        </p:nvCxnSpPr>
        <p:spPr>
          <a:xfrm>
            <a:off x="9112612" y="2104210"/>
            <a:ext cx="2567617"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25" name="直線矢印コネクタ 24">
            <a:extLst>
              <a:ext uri="{FF2B5EF4-FFF2-40B4-BE49-F238E27FC236}">
                <a16:creationId xmlns:a16="http://schemas.microsoft.com/office/drawing/2014/main" id="{57933194-0211-E1CB-ACBB-D2FCBC07C4A9}"/>
              </a:ext>
            </a:extLst>
          </p:cNvPr>
          <p:cNvCxnSpPr>
            <a:cxnSpLocks/>
            <a:endCxn id="74" idx="0"/>
          </p:cNvCxnSpPr>
          <p:nvPr/>
        </p:nvCxnSpPr>
        <p:spPr>
          <a:xfrm>
            <a:off x="1860681" y="2981273"/>
            <a:ext cx="4250776"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3" name="吹き出し: 角を丸めた四角形 42">
            <a:extLst>
              <a:ext uri="{FF2B5EF4-FFF2-40B4-BE49-F238E27FC236}">
                <a16:creationId xmlns:a16="http://schemas.microsoft.com/office/drawing/2014/main" id="{19E46E8C-3E50-0FB4-15A7-2FC19417CD66}"/>
              </a:ext>
            </a:extLst>
          </p:cNvPr>
          <p:cNvSpPr/>
          <p:nvPr/>
        </p:nvSpPr>
        <p:spPr>
          <a:xfrm>
            <a:off x="11242697" y="3147103"/>
            <a:ext cx="938555" cy="307777"/>
          </a:xfrm>
          <a:prstGeom prst="wedgeRoundRectCallout">
            <a:avLst>
              <a:gd name="adj1" fmla="val 10960"/>
              <a:gd name="adj2" fmla="val -111296"/>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r>
              <a:rPr lang="ja-JP" altLang="en-US" sz="1400" dirty="0"/>
              <a:t>月予定</a:t>
            </a:r>
          </a:p>
        </p:txBody>
      </p:sp>
      <p:cxnSp>
        <p:nvCxnSpPr>
          <p:cNvPr id="56" name="直線矢印コネクタ 55">
            <a:extLst>
              <a:ext uri="{FF2B5EF4-FFF2-40B4-BE49-F238E27FC236}">
                <a16:creationId xmlns:a16="http://schemas.microsoft.com/office/drawing/2014/main" id="{01FB1ADD-AFA2-9DD3-4248-E3E405A4E6E7}"/>
              </a:ext>
            </a:extLst>
          </p:cNvPr>
          <p:cNvCxnSpPr>
            <a:cxnSpLocks/>
            <a:endCxn id="33" idx="0"/>
          </p:cNvCxnSpPr>
          <p:nvPr/>
        </p:nvCxnSpPr>
        <p:spPr>
          <a:xfrm>
            <a:off x="1860681" y="4468417"/>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A8AFCDBC-34B6-23FA-C572-EF221FDEE593}"/>
              </a:ext>
            </a:extLst>
          </p:cNvPr>
          <p:cNvCxnSpPr>
            <a:cxnSpLocks/>
            <a:endCxn id="18" idx="0"/>
          </p:cNvCxnSpPr>
          <p:nvPr/>
        </p:nvCxnSpPr>
        <p:spPr>
          <a:xfrm>
            <a:off x="1860681" y="2093666"/>
            <a:ext cx="4236223"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88" name="直線矢印コネクタ 87">
            <a:extLst>
              <a:ext uri="{FF2B5EF4-FFF2-40B4-BE49-F238E27FC236}">
                <a16:creationId xmlns:a16="http://schemas.microsoft.com/office/drawing/2014/main" id="{2F7BFC5D-0F52-2314-E1E2-E8ACC93FC60D}"/>
              </a:ext>
            </a:extLst>
          </p:cNvPr>
          <p:cNvCxnSpPr>
            <a:cxnSpLocks/>
            <a:stCxn id="18" idx="0"/>
            <a:endCxn id="84" idx="0"/>
          </p:cNvCxnSpPr>
          <p:nvPr/>
        </p:nvCxnSpPr>
        <p:spPr>
          <a:xfrm>
            <a:off x="6096904" y="2104210"/>
            <a:ext cx="301570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63962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考察：切替条件と初期個体の影響</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60382"/>
            <a:ext cx="11509002" cy="58743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MOEA/D</a:t>
            </a:r>
            <a:r>
              <a:rPr lang="ja-JP" altLang="en-US" sz="2800" dirty="0"/>
              <a:t>はトレードオフ領域へ収束するように個体群を更新する。</a:t>
            </a:r>
          </a:p>
          <a:p>
            <a:pPr lvl="1">
              <a:defRPr/>
            </a:pPr>
            <a:r>
              <a:rPr lang="en-US" altLang="ja-JP" sz="2400" dirty="0"/>
              <a:t>MOEA/D</a:t>
            </a:r>
            <a:r>
              <a:rPr lang="ja-JP" altLang="en-US" sz="2400" dirty="0"/>
              <a:t>での個体群が目標部位を近似するまで探索しないと、最良解は改善しない</a:t>
            </a:r>
            <a:endParaRPr lang="en-US" altLang="ja-JP" sz="2400" dirty="0"/>
          </a:p>
        </p:txBody>
      </p:sp>
      <p:pic>
        <p:nvPicPr>
          <p:cNvPr id="13" name="図 12" descr="ダイアグラム&#10;&#10;自動的に生成された説明">
            <a:extLst>
              <a:ext uri="{FF2B5EF4-FFF2-40B4-BE49-F238E27FC236}">
                <a16:creationId xmlns:a16="http://schemas.microsoft.com/office/drawing/2014/main" id="{827329AA-1249-4EB3-A614-3634BBD4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43" y="2715711"/>
            <a:ext cx="4004482" cy="3425154"/>
          </a:xfrm>
          <a:prstGeom prst="rect">
            <a:avLst/>
          </a:prstGeom>
        </p:spPr>
      </p:pic>
      <p:sp>
        <p:nvSpPr>
          <p:cNvPr id="14" name="楕円 13">
            <a:extLst>
              <a:ext uri="{FF2B5EF4-FFF2-40B4-BE49-F238E27FC236}">
                <a16:creationId xmlns:a16="http://schemas.microsoft.com/office/drawing/2014/main" id="{06AF7F7E-0562-47D6-8F77-D9326A48E6D3}"/>
              </a:ext>
            </a:extLst>
          </p:cNvPr>
          <p:cNvSpPr/>
          <p:nvPr/>
        </p:nvSpPr>
        <p:spPr>
          <a:xfrm>
            <a:off x="3814369" y="2983846"/>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6C592C33-B4E1-4559-A804-01C0FAF806D1}"/>
              </a:ext>
            </a:extLst>
          </p:cNvPr>
          <p:cNvSpPr/>
          <p:nvPr/>
        </p:nvSpPr>
        <p:spPr>
          <a:xfrm>
            <a:off x="3097002" y="3276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7D8B84E7-9713-46F4-9F31-CE3C7520F8FD}"/>
              </a:ext>
            </a:extLst>
          </p:cNvPr>
          <p:cNvSpPr/>
          <p:nvPr/>
        </p:nvSpPr>
        <p:spPr>
          <a:xfrm>
            <a:off x="4298976" y="322248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楕円 18">
            <a:extLst>
              <a:ext uri="{FF2B5EF4-FFF2-40B4-BE49-F238E27FC236}">
                <a16:creationId xmlns:a16="http://schemas.microsoft.com/office/drawing/2014/main" id="{607D8331-D88D-4D6E-8DE3-49C447B57A95}"/>
              </a:ext>
            </a:extLst>
          </p:cNvPr>
          <p:cNvSpPr/>
          <p:nvPr/>
        </p:nvSpPr>
        <p:spPr>
          <a:xfrm>
            <a:off x="4491090" y="35750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楕円 20">
            <a:extLst>
              <a:ext uri="{FF2B5EF4-FFF2-40B4-BE49-F238E27FC236}">
                <a16:creationId xmlns:a16="http://schemas.microsoft.com/office/drawing/2014/main" id="{32CDE47B-FC44-41DE-883C-1E265738EF87}"/>
              </a:ext>
            </a:extLst>
          </p:cNvPr>
          <p:cNvSpPr/>
          <p:nvPr/>
        </p:nvSpPr>
        <p:spPr>
          <a:xfrm>
            <a:off x="3706369" y="355912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 name="図 21" descr="ダイアグラム&#10;&#10;自動的に生成された説明">
            <a:extLst>
              <a:ext uri="{FF2B5EF4-FFF2-40B4-BE49-F238E27FC236}">
                <a16:creationId xmlns:a16="http://schemas.microsoft.com/office/drawing/2014/main" id="{94D1BE99-CD51-43A8-BC3C-5242D3122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7" y="2715711"/>
            <a:ext cx="4004482" cy="3425154"/>
          </a:xfrm>
          <a:prstGeom prst="rect">
            <a:avLst/>
          </a:prstGeom>
        </p:spPr>
      </p:pic>
      <p:sp>
        <p:nvSpPr>
          <p:cNvPr id="26" name="楕円 25">
            <a:extLst>
              <a:ext uri="{FF2B5EF4-FFF2-40B4-BE49-F238E27FC236}">
                <a16:creationId xmlns:a16="http://schemas.microsoft.com/office/drawing/2014/main" id="{601AD9B6-4A79-49AD-A46F-2CED868CECC3}"/>
              </a:ext>
            </a:extLst>
          </p:cNvPr>
          <p:cNvSpPr/>
          <p:nvPr/>
        </p:nvSpPr>
        <p:spPr>
          <a:xfrm>
            <a:off x="8834044" y="5088871"/>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楕円 26">
            <a:extLst>
              <a:ext uri="{FF2B5EF4-FFF2-40B4-BE49-F238E27FC236}">
                <a16:creationId xmlns:a16="http://schemas.microsoft.com/office/drawing/2014/main" id="{9B9BD576-3858-4855-82A0-C0CCE66E26AA}"/>
              </a:ext>
            </a:extLst>
          </p:cNvPr>
          <p:cNvSpPr/>
          <p:nvPr/>
        </p:nvSpPr>
        <p:spPr>
          <a:xfrm>
            <a:off x="8116677" y="5381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楕円 27">
            <a:extLst>
              <a:ext uri="{FF2B5EF4-FFF2-40B4-BE49-F238E27FC236}">
                <a16:creationId xmlns:a16="http://schemas.microsoft.com/office/drawing/2014/main" id="{88D58107-FDDD-48B0-A5B0-6383A586DDF3}"/>
              </a:ext>
            </a:extLst>
          </p:cNvPr>
          <p:cNvSpPr/>
          <p:nvPr/>
        </p:nvSpPr>
        <p:spPr>
          <a:xfrm>
            <a:off x="9318651" y="53275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楕円 28">
            <a:extLst>
              <a:ext uri="{FF2B5EF4-FFF2-40B4-BE49-F238E27FC236}">
                <a16:creationId xmlns:a16="http://schemas.microsoft.com/office/drawing/2014/main" id="{8106E5B4-EA14-4816-9135-37B469B5A7FB}"/>
              </a:ext>
            </a:extLst>
          </p:cNvPr>
          <p:cNvSpPr/>
          <p:nvPr/>
        </p:nvSpPr>
        <p:spPr>
          <a:xfrm>
            <a:off x="9520290" y="574357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72AAC919-9218-4C4F-9314-4E5CC0157465}"/>
              </a:ext>
            </a:extLst>
          </p:cNvPr>
          <p:cNvSpPr/>
          <p:nvPr/>
        </p:nvSpPr>
        <p:spPr>
          <a:xfrm>
            <a:off x="8726044" y="562605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CAA423C1-EB5A-40FE-8B26-B2587AADCCBF}"/>
                  </a:ext>
                </a:extLst>
              </p:cNvPr>
              <p:cNvSpPr txBox="1"/>
              <p:nvPr/>
            </p:nvSpPr>
            <p:spPr>
              <a:xfrm>
                <a:off x="314809" y="2176463"/>
                <a:ext cx="5132736" cy="369332"/>
              </a:xfrm>
              <a:prstGeom prst="rect">
                <a:avLst/>
              </a:prstGeom>
              <a:noFill/>
            </p:spPr>
            <p:txBody>
              <a:bodyPr wrap="square" rtlCol="0">
                <a:spAutoFit/>
              </a:bodyPr>
              <a:lstStyle/>
              <a:p>
                <a:pPr algn="ctr"/>
                <a:r>
                  <a:rPr lang="ja-JP" altLang="en-US" dirty="0"/>
                  <a:t>個体群の</a:t>
                </a: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は小さいが、</a:t>
                </a:r>
                <a14:m>
                  <m:oMath xmlns:m="http://schemas.openxmlformats.org/officeDocument/2006/math">
                    <m:r>
                      <a:rPr kumimoji="1" lang="en-US" altLang="ja-JP" b="0" i="1" smtClean="0">
                        <a:latin typeface="Cambria Math" panose="02040503050406030204" pitchFamily="18" charset="0"/>
                      </a:rPr>
                      <m:t>𝑓</m:t>
                    </m:r>
                  </m:oMath>
                </a14:m>
                <a:r>
                  <a:rPr lang="ja-JP" altLang="en-US" dirty="0"/>
                  <a:t>がまだ悪い</a:t>
                </a:r>
              </a:p>
            </p:txBody>
          </p:sp>
        </mc:Choice>
        <mc:Fallback xmlns="">
          <p:sp>
            <p:nvSpPr>
              <p:cNvPr id="31" name="テキスト ボックス 30">
                <a:extLst>
                  <a:ext uri="{FF2B5EF4-FFF2-40B4-BE49-F238E27FC236}">
                    <a16:creationId xmlns:a16="http://schemas.microsoft.com/office/drawing/2014/main" id="{CAA423C1-EB5A-40FE-8B26-B2587AADCCBF}"/>
                  </a:ext>
                </a:extLst>
              </p:cNvPr>
              <p:cNvSpPr txBox="1">
                <a:spLocks noRot="1" noChangeAspect="1" noMove="1" noResize="1" noEditPoints="1" noAdjustHandles="1" noChangeArrowheads="1" noChangeShapeType="1" noTextEdit="1"/>
              </p:cNvSpPr>
              <p:nvPr/>
            </p:nvSpPr>
            <p:spPr>
              <a:xfrm>
                <a:off x="314809" y="2176463"/>
                <a:ext cx="5132736"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10F6473-09B2-4E77-9181-392AE45C5C14}"/>
                  </a:ext>
                </a:extLst>
              </p:cNvPr>
              <p:cNvSpPr txBox="1"/>
              <p:nvPr/>
            </p:nvSpPr>
            <p:spPr>
              <a:xfrm>
                <a:off x="6503542" y="2176463"/>
                <a:ext cx="5630217" cy="369332"/>
              </a:xfrm>
              <a:prstGeom prst="rect">
                <a:avLst/>
              </a:prstGeom>
              <a:noFill/>
            </p:spPr>
            <p:txBody>
              <a:bodyPr wrap="square" rtlCol="0">
                <a:spAutoFit/>
              </a:bodyPr>
              <a:lstStyle/>
              <a:p>
                <a:pPr algn="ctr"/>
                <a14:m>
                  <m:oMath xmlns:m="http://schemas.openxmlformats.org/officeDocument/2006/math">
                    <m:r>
                      <a:rPr kumimoji="1" lang="en-US" altLang="ja-JP" sz="1800" b="0" i="1" smtClean="0">
                        <a:latin typeface="Cambria Math" panose="02040503050406030204" pitchFamily="18" charset="0"/>
                      </a:rPr>
                      <m:t>𝑣</m:t>
                    </m:r>
                  </m:oMath>
                </a14:m>
                <a:r>
                  <a:rPr lang="ja-JP" altLang="en-US" dirty="0"/>
                  <a:t>が悪化してもパレートフロンティアに近づくなら、すぐ更新する</a:t>
                </a:r>
              </a:p>
            </p:txBody>
          </p:sp>
        </mc:Choice>
        <mc:Fallback xmlns="">
          <p:sp>
            <p:nvSpPr>
              <p:cNvPr id="32" name="テキスト ボックス 31">
                <a:extLst>
                  <a:ext uri="{FF2B5EF4-FFF2-40B4-BE49-F238E27FC236}">
                    <a16:creationId xmlns:a16="http://schemas.microsoft.com/office/drawing/2014/main" id="{410F6473-09B2-4E77-9181-392AE45C5C14}"/>
                  </a:ext>
                </a:extLst>
              </p:cNvPr>
              <p:cNvSpPr txBox="1">
                <a:spLocks noRot="1" noChangeAspect="1" noMove="1" noResize="1" noEditPoints="1" noAdjustHandles="1" noChangeArrowheads="1" noChangeShapeType="1" noTextEdit="1"/>
              </p:cNvSpPr>
              <p:nvPr/>
            </p:nvSpPr>
            <p:spPr>
              <a:xfrm>
                <a:off x="6503542" y="2176463"/>
                <a:ext cx="5630217" cy="369332"/>
              </a:xfrm>
              <a:prstGeom prst="rect">
                <a:avLst/>
              </a:prstGeom>
              <a:blipFill>
                <a:blip r:embed="rId4"/>
                <a:stretch>
                  <a:fillRect t="-8197" r="-217" b="-24590"/>
                </a:stretch>
              </a:blipFill>
            </p:spPr>
            <p:txBody>
              <a:bodyPr/>
              <a:lstStyle/>
              <a:p>
                <a:r>
                  <a:rPr lang="ja-JP" altLang="en-US">
                    <a:noFill/>
                  </a:rPr>
                  <a:t> </a:t>
                </a:r>
              </a:p>
            </p:txBody>
          </p:sp>
        </mc:Fallback>
      </mc:AlternateContent>
      <p:sp>
        <p:nvSpPr>
          <p:cNvPr id="33" name="二等辺三角形 32">
            <a:extLst>
              <a:ext uri="{FF2B5EF4-FFF2-40B4-BE49-F238E27FC236}">
                <a16:creationId xmlns:a16="http://schemas.microsoft.com/office/drawing/2014/main" id="{0AED2095-ABC5-491E-9219-FD0C9188BCCD}"/>
              </a:ext>
            </a:extLst>
          </p:cNvPr>
          <p:cNvSpPr/>
          <p:nvPr/>
        </p:nvSpPr>
        <p:spPr>
          <a:xfrm rot="5400000">
            <a:off x="5694236" y="4293385"/>
            <a:ext cx="920933" cy="2698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7B1AAB57-578E-435B-9690-ACEEFEC9D41D}"/>
              </a:ext>
            </a:extLst>
          </p:cNvPr>
          <p:cNvSpPr txBox="1"/>
          <p:nvPr/>
        </p:nvSpPr>
        <p:spPr>
          <a:xfrm>
            <a:off x="5007609" y="3470475"/>
            <a:ext cx="2176781" cy="369332"/>
          </a:xfrm>
          <a:prstGeom prst="rect">
            <a:avLst/>
          </a:prstGeom>
          <a:noFill/>
        </p:spPr>
        <p:txBody>
          <a:bodyPr wrap="square" rtlCol="0">
            <a:spAutoFit/>
          </a:bodyPr>
          <a:lstStyle/>
          <a:p>
            <a:pPr algn="ctr"/>
            <a:r>
              <a:rPr lang="ja-JP" altLang="en-US" dirty="0"/>
              <a:t>このまま切り替えると</a:t>
            </a:r>
          </a:p>
        </p:txBody>
      </p:sp>
      <p:sp>
        <p:nvSpPr>
          <p:cNvPr id="35" name="吹き出し: 角を丸めた四角形 34">
            <a:extLst>
              <a:ext uri="{FF2B5EF4-FFF2-40B4-BE49-F238E27FC236}">
                <a16:creationId xmlns:a16="http://schemas.microsoft.com/office/drawing/2014/main" id="{397626B4-CC67-4F19-95FE-A5F6392B2458}"/>
              </a:ext>
            </a:extLst>
          </p:cNvPr>
          <p:cNvSpPr/>
          <p:nvPr/>
        </p:nvSpPr>
        <p:spPr>
          <a:xfrm>
            <a:off x="3591679" y="4284552"/>
            <a:ext cx="2428121" cy="464342"/>
          </a:xfrm>
          <a:prstGeom prst="wedgeRoundRectCallout">
            <a:avLst>
              <a:gd name="adj1" fmla="val -35718"/>
              <a:gd name="adj2" fmla="val -155255"/>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r>
              <a:rPr kumimoji="1" lang="ja-JP" altLang="en-US" dirty="0"/>
              <a:t>つだけ可能解を得た</a:t>
            </a:r>
          </a:p>
        </p:txBody>
      </p:sp>
      <p:sp>
        <p:nvSpPr>
          <p:cNvPr id="36" name="テキスト ボックス 35">
            <a:extLst>
              <a:ext uri="{FF2B5EF4-FFF2-40B4-BE49-F238E27FC236}">
                <a16:creationId xmlns:a16="http://schemas.microsoft.com/office/drawing/2014/main" id="{C0579BF3-A62A-4F9F-8256-113A64141B8B}"/>
              </a:ext>
            </a:extLst>
          </p:cNvPr>
          <p:cNvSpPr txBox="1"/>
          <p:nvPr/>
        </p:nvSpPr>
        <p:spPr>
          <a:xfrm>
            <a:off x="2144616" y="2735208"/>
            <a:ext cx="1615753" cy="338554"/>
          </a:xfrm>
          <a:prstGeom prst="rect">
            <a:avLst/>
          </a:prstGeom>
          <a:noFill/>
        </p:spPr>
        <p:txBody>
          <a:bodyPr wrap="square" rtlCol="0">
            <a:spAutoFit/>
          </a:bodyPr>
          <a:lstStyle/>
          <a:p>
            <a:pPr algn="ctr"/>
            <a:r>
              <a:rPr lang="en-US" altLang="ja-JP" sz="1600" dirty="0"/>
              <a:t>p-best</a:t>
            </a:r>
            <a:r>
              <a:rPr lang="ja-JP" altLang="en-US" sz="1600" dirty="0"/>
              <a:t>集合</a:t>
            </a:r>
          </a:p>
        </p:txBody>
      </p:sp>
      <p:sp>
        <p:nvSpPr>
          <p:cNvPr id="39" name="テキスト ボックス 38">
            <a:extLst>
              <a:ext uri="{FF2B5EF4-FFF2-40B4-BE49-F238E27FC236}">
                <a16:creationId xmlns:a16="http://schemas.microsoft.com/office/drawing/2014/main" id="{A338CEFE-0400-4F9D-9617-D3D11540D562}"/>
              </a:ext>
            </a:extLst>
          </p:cNvPr>
          <p:cNvSpPr txBox="1"/>
          <p:nvPr/>
        </p:nvSpPr>
        <p:spPr>
          <a:xfrm>
            <a:off x="7503082" y="4957995"/>
            <a:ext cx="1103581" cy="338554"/>
          </a:xfrm>
          <a:prstGeom prst="rect">
            <a:avLst/>
          </a:prstGeom>
          <a:noFill/>
        </p:spPr>
        <p:txBody>
          <a:bodyPr wrap="square" rtlCol="0">
            <a:spAutoFit/>
          </a:bodyPr>
          <a:lstStyle/>
          <a:p>
            <a:pPr algn="ctr"/>
            <a:r>
              <a:rPr lang="ja-JP" altLang="en-US" sz="1600" dirty="0"/>
              <a:t>個体群</a:t>
            </a:r>
          </a:p>
        </p:txBody>
      </p:sp>
      <p:sp>
        <p:nvSpPr>
          <p:cNvPr id="4" name="正方形/長方形 3">
            <a:extLst>
              <a:ext uri="{FF2B5EF4-FFF2-40B4-BE49-F238E27FC236}">
                <a16:creationId xmlns:a16="http://schemas.microsoft.com/office/drawing/2014/main" id="{2B9B3B22-6E51-4B54-86E4-41A0B2A0D977}"/>
              </a:ext>
            </a:extLst>
          </p:cNvPr>
          <p:cNvSpPr/>
          <p:nvPr/>
        </p:nvSpPr>
        <p:spPr>
          <a:xfrm>
            <a:off x="3619195" y="3484413"/>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DB34B95C-115A-4C97-8ADE-C4E3B2BC5240}"/>
              </a:ext>
            </a:extLst>
          </p:cNvPr>
          <p:cNvSpPr/>
          <p:nvPr/>
        </p:nvSpPr>
        <p:spPr>
          <a:xfrm>
            <a:off x="9991420" y="3481328"/>
            <a:ext cx="258849" cy="2445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a:extLst>
              <a:ext uri="{FF2B5EF4-FFF2-40B4-BE49-F238E27FC236}">
                <a16:creationId xmlns:a16="http://schemas.microsoft.com/office/drawing/2014/main" id="{9D616C78-5C4E-4C91-A38A-22BDC8A1F2D3}"/>
              </a:ext>
            </a:extLst>
          </p:cNvPr>
          <p:cNvSpPr txBox="1"/>
          <p:nvPr/>
        </p:nvSpPr>
        <p:spPr>
          <a:xfrm>
            <a:off x="288638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2" name="テキスト ボックス 41">
            <a:extLst>
              <a:ext uri="{FF2B5EF4-FFF2-40B4-BE49-F238E27FC236}">
                <a16:creationId xmlns:a16="http://schemas.microsoft.com/office/drawing/2014/main" id="{DB7892CA-5374-4EE4-83CA-6EAB87383145}"/>
              </a:ext>
            </a:extLst>
          </p:cNvPr>
          <p:cNvSpPr txBox="1"/>
          <p:nvPr/>
        </p:nvSpPr>
        <p:spPr>
          <a:xfrm>
            <a:off x="9318650" y="3730618"/>
            <a:ext cx="1103581" cy="338554"/>
          </a:xfrm>
          <a:prstGeom prst="rect">
            <a:avLst/>
          </a:prstGeom>
          <a:noFill/>
        </p:spPr>
        <p:txBody>
          <a:bodyPr wrap="square" rtlCol="0">
            <a:spAutoFit/>
          </a:bodyPr>
          <a:lstStyle/>
          <a:p>
            <a:pPr algn="ctr"/>
            <a:r>
              <a:rPr lang="ja-JP" altLang="en-US" sz="1600" dirty="0">
                <a:solidFill>
                  <a:schemeClr val="accent4"/>
                </a:solidFill>
              </a:rPr>
              <a:t>最良解</a:t>
            </a:r>
          </a:p>
        </p:txBody>
      </p:sp>
      <p:sp>
        <p:nvSpPr>
          <p:cNvPr id="43" name="吹き出し: 角を丸めた四角形 42">
            <a:extLst>
              <a:ext uri="{FF2B5EF4-FFF2-40B4-BE49-F238E27FC236}">
                <a16:creationId xmlns:a16="http://schemas.microsoft.com/office/drawing/2014/main" id="{BF42C0FE-3687-4302-B2A6-02DC98A712E7}"/>
              </a:ext>
            </a:extLst>
          </p:cNvPr>
          <p:cNvSpPr/>
          <p:nvPr/>
        </p:nvSpPr>
        <p:spPr>
          <a:xfrm>
            <a:off x="10250269" y="3858919"/>
            <a:ext cx="1203691" cy="369332"/>
          </a:xfrm>
          <a:prstGeom prst="wedgeRoundRectCallout">
            <a:avLst>
              <a:gd name="adj1" fmla="val -39675"/>
              <a:gd name="adj2" fmla="val -106254"/>
              <a:gd name="adj3" fmla="val 16667"/>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停滞する</a:t>
            </a:r>
          </a:p>
        </p:txBody>
      </p:sp>
      <p:sp>
        <p:nvSpPr>
          <p:cNvPr id="37" name="テキスト ボックス 36">
            <a:extLst>
              <a:ext uri="{FF2B5EF4-FFF2-40B4-BE49-F238E27FC236}">
                <a16:creationId xmlns:a16="http://schemas.microsoft.com/office/drawing/2014/main" id="{ECAFCB27-4A08-47F7-B34B-89507FDDBF13}"/>
              </a:ext>
            </a:extLst>
          </p:cNvPr>
          <p:cNvSpPr txBox="1"/>
          <p:nvPr/>
        </p:nvSpPr>
        <p:spPr>
          <a:xfrm>
            <a:off x="571984" y="-20412"/>
            <a:ext cx="7953787"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上期の研究成果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プラント操業スケジューリング問題への適用　</a:t>
            </a:r>
            <a:r>
              <a:rPr kumimoji="1" lang="en-US" altLang="ja-JP" sz="1600" b="1" dirty="0">
                <a:solidFill>
                  <a:schemeClr val="bg1"/>
                </a:solidFill>
              </a:rPr>
              <a:t>&gt;</a:t>
            </a:r>
            <a:r>
              <a:rPr kumimoji="1" lang="ja-JP" altLang="en-US" sz="1600" b="1" dirty="0">
                <a:solidFill>
                  <a:schemeClr val="bg1"/>
                </a:solidFill>
              </a:rPr>
              <a:t>　検証２</a:t>
            </a:r>
          </a:p>
        </p:txBody>
      </p:sp>
    </p:spTree>
    <p:extLst>
      <p:ext uri="{BB962C8B-B14F-4D97-AF65-F5344CB8AC3E}">
        <p14:creationId xmlns:p14="http://schemas.microsoft.com/office/powerpoint/2010/main" val="246224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solidFill>
                  <a:srgbClr val="FF0000"/>
                </a:solidFill>
              </a:rPr>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solidFill>
                  <a:srgbClr val="FF0000"/>
                </a:solidFill>
              </a:rPr>
              <a:t>Adaptive MOEA/D</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257316"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90349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共同研究の目的・概要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共同研究で開発した方法と、前回優秀だった方法を使用する。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extLst>
              <p:ext uri="{D42A27DB-BD31-4B8C-83A1-F6EECF244321}">
                <p14:modId xmlns:p14="http://schemas.microsoft.com/office/powerpoint/2010/main" val="94996050"/>
              </p:ext>
            </p:extLst>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適応型</a:t>
                      </a:r>
                      <a:r>
                        <a:rPr kumimoji="1" lang="en-US" altLang="ja-JP" sz="1600" dirty="0"/>
                        <a:t>PSO</a:t>
                      </a:r>
                      <a:r>
                        <a:rPr kumimoji="1" lang="ja-JP" altLang="en-US" sz="1600" dirty="0"/>
                        <a:t>／適応型</a:t>
                      </a:r>
                      <a:r>
                        <a:rPr kumimoji="1" lang="en-US" altLang="ja-JP" sz="1600" dirty="0"/>
                        <a:t>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実応用に近い問題を用いて</a:t>
            </a:r>
            <a:r>
              <a:rPr lang="en-US" altLang="ja-JP" sz="2800" dirty="0"/>
              <a:t>2</a:t>
            </a:r>
            <a:r>
              <a:rPr lang="ja-JP" altLang="en-US" sz="2800" dirty="0"/>
              <a:t>種の制約対処法を比較し、対象問題への適合性の観点で、アルゴリズムの特徴を明らかにした。</a:t>
            </a:r>
            <a:endParaRPr lang="en-US" altLang="ja-JP" sz="2800" dirty="0"/>
          </a:p>
          <a:p>
            <a:pPr lvl="1">
              <a:defRPr/>
            </a:pPr>
            <a:r>
              <a:rPr lang="ja-JP" altLang="en-US" sz="2400" dirty="0"/>
              <a:t>多目的最適化（問題分割）ベースと違反量削減優先ベース</a:t>
            </a:r>
            <a:endParaRPr lang="en-US" altLang="ja-JP" sz="2400" dirty="0"/>
          </a:p>
          <a:p>
            <a:pPr lvl="1">
              <a:defRPr/>
            </a:pPr>
            <a:r>
              <a:rPr lang="ja-JP" altLang="en-US" sz="2400" dirty="0"/>
              <a:t>実装した問題は下記</a:t>
            </a:r>
            <a:r>
              <a:rPr lang="en-US" altLang="ja-JP" sz="2400" dirty="0"/>
              <a:t>3</a:t>
            </a:r>
            <a:r>
              <a:rPr lang="ja-JP" altLang="en-US" sz="2400" dirty="0"/>
              <a:t>種</a:t>
            </a:r>
            <a:endParaRPr lang="en-US" altLang="ja-JP" sz="2400" dirty="0"/>
          </a:p>
          <a:p>
            <a:pPr lvl="2">
              <a:spcBef>
                <a:spcPts val="1200"/>
              </a:spcBef>
              <a:buFont typeface="Wingdings" panose="05000000000000000000" pitchFamily="2" charset="2"/>
              <a:buChar char="Ø"/>
              <a:defRPr/>
            </a:pPr>
            <a:r>
              <a:rPr lang="en-US" altLang="ja-JP" sz="2000" dirty="0"/>
              <a:t>1. </a:t>
            </a:r>
            <a:r>
              <a:rPr lang="ja-JP" altLang="en-US" sz="2000" dirty="0"/>
              <a:t>ベンチマーク問題</a:t>
            </a:r>
            <a:endParaRPr lang="en-US" altLang="ja-JP" sz="2000" dirty="0"/>
          </a:p>
          <a:p>
            <a:pPr lvl="2">
              <a:spcBef>
                <a:spcPts val="1200"/>
              </a:spcBef>
              <a:buFont typeface="Wingdings" panose="05000000000000000000" pitchFamily="2" charset="2"/>
              <a:buChar char="Ø"/>
              <a:defRPr/>
            </a:pPr>
            <a:r>
              <a:rPr lang="en-US" altLang="ja-JP" sz="2000" dirty="0"/>
              <a:t>2. </a:t>
            </a:r>
            <a:r>
              <a:rPr lang="ja-JP" altLang="en-US" sz="2000" dirty="0"/>
              <a:t>プラント操業スケジューリング問題</a:t>
            </a:r>
            <a:endParaRPr lang="en-US" altLang="ja-JP" sz="2000" dirty="0"/>
          </a:p>
          <a:p>
            <a:pPr lvl="2">
              <a:spcBef>
                <a:spcPts val="1200"/>
              </a:spcBef>
              <a:buFont typeface="Wingdings" panose="05000000000000000000" pitchFamily="2" charset="2"/>
              <a:buChar char="Ø"/>
              <a:defRPr/>
            </a:pPr>
            <a:r>
              <a:rPr lang="en-US" altLang="ja-JP" sz="2000" dirty="0"/>
              <a:t>3. </a:t>
            </a:r>
            <a:r>
              <a:rPr lang="ja-JP" altLang="en-US" sz="2000" dirty="0"/>
              <a:t>データ駆動非線形制約問題</a:t>
            </a:r>
            <a:endParaRPr lang="en-US" altLang="ja-JP" sz="2000" dirty="0"/>
          </a:p>
          <a:p>
            <a:pPr>
              <a:defRPr/>
            </a:pPr>
            <a:r>
              <a:rPr lang="ja-JP" altLang="en-US" sz="2800" dirty="0"/>
              <a:t>問題分割の課題を明らかにすると同時に、それを解消するアルゴリズムを提案し、一部成果を外部発表した。</a:t>
            </a:r>
            <a:endParaRPr lang="en-US" altLang="ja-JP" sz="28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今年度の成果</a:t>
            </a:r>
          </a:p>
        </p:txBody>
      </p:sp>
    </p:spTree>
    <p:extLst>
      <p:ext uri="{BB962C8B-B14F-4D97-AF65-F5344CB8AC3E}">
        <p14:creationId xmlns:p14="http://schemas.microsoft.com/office/powerpoint/2010/main" val="341036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2.1 </a:t>
            </a:r>
            <a:r>
              <a:rPr kumimoji="1" lang="ja-JP" altLang="en-US" sz="1600" b="1" dirty="0">
                <a:solidFill>
                  <a:schemeClr val="bg1"/>
                </a:solidFill>
              </a:rPr>
              <a:t>ベンチマーク問題での検証</a:t>
            </a: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98" y="2980116"/>
            <a:ext cx="3831229"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目的関数</a:t>
                </a:r>
                <a14:m>
                  <m:oMath xmlns:m="http://schemas.openxmlformats.org/officeDocument/2006/math">
                    <m:r>
                      <a:rPr lang="en-US" altLang="ja-JP" i="1">
                        <a:latin typeface="Cambria Math" panose="02040503050406030204" pitchFamily="18" charset="0"/>
                        <a:ea typeface="Cambria Math" panose="02040503050406030204" pitchFamily="18" charset="0"/>
                      </a:rPr>
                      <m:t>𝑓</m:t>
                    </m:r>
                  </m:oMath>
                </a14:m>
                <a:r>
                  <a:rPr lang="ja-JP" altLang="en-US" dirty="0"/>
                  <a:t>と制約違反量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3"/>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8D84A221-CD89-4034-A164-8147AF8D4537}"/>
                  </a:ext>
                </a:extLst>
              </p:cNvPr>
              <p:cNvSpPr txBox="1"/>
              <p:nvPr/>
            </p:nvSpPr>
            <p:spPr>
              <a:xfrm>
                <a:off x="4638194"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0" name="テキスト ボックス 49">
                <a:extLst>
                  <a:ext uri="{FF2B5EF4-FFF2-40B4-BE49-F238E27FC236}">
                    <a16:creationId xmlns:a16="http://schemas.microsoft.com/office/drawing/2014/main" id="{8D84A221-CD89-4034-A164-8147AF8D4537}"/>
                  </a:ext>
                </a:extLst>
              </p:cNvPr>
              <p:cNvSpPr txBox="1">
                <a:spLocks noRot="1" noChangeAspect="1" noMove="1" noResize="1" noEditPoints="1" noAdjustHandles="1" noChangeArrowheads="1" noChangeShapeType="1" noTextEdit="1"/>
              </p:cNvSpPr>
              <p:nvPr/>
            </p:nvSpPr>
            <p:spPr>
              <a:xfrm>
                <a:off x="4638194" y="5974932"/>
                <a:ext cx="498603"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06A75383-1ECF-4BF2-ABF1-474C1F5C7942}"/>
                  </a:ext>
                </a:extLst>
              </p:cNvPr>
              <p:cNvSpPr txBox="1"/>
              <p:nvPr/>
            </p:nvSpPr>
            <p:spPr>
              <a:xfrm>
                <a:off x="7370021" y="5974932"/>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1" name="テキスト ボックス 50">
                <a:extLst>
                  <a:ext uri="{FF2B5EF4-FFF2-40B4-BE49-F238E27FC236}">
                    <a16:creationId xmlns:a16="http://schemas.microsoft.com/office/drawing/2014/main" id="{06A75383-1ECF-4BF2-ABF1-474C1F5C7942}"/>
                  </a:ext>
                </a:extLst>
              </p:cNvPr>
              <p:cNvSpPr txBox="1">
                <a:spLocks noRot="1" noChangeAspect="1" noMove="1" noResize="1" noEditPoints="1" noAdjustHandles="1" noChangeArrowheads="1" noChangeShapeType="1" noTextEdit="1"/>
              </p:cNvSpPr>
              <p:nvPr/>
            </p:nvSpPr>
            <p:spPr>
              <a:xfrm>
                <a:off x="7370021" y="5974932"/>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C6BA5A1-2E7A-413B-B53A-B966E77B7789}"/>
                  </a:ext>
                </a:extLst>
              </p:cNvPr>
              <p:cNvSpPr txBox="1"/>
              <p:nvPr/>
            </p:nvSpPr>
            <p:spPr>
              <a:xfrm>
                <a:off x="4302698" y="3170974"/>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2" name="テキスト ボックス 51">
                <a:extLst>
                  <a:ext uri="{FF2B5EF4-FFF2-40B4-BE49-F238E27FC236}">
                    <a16:creationId xmlns:a16="http://schemas.microsoft.com/office/drawing/2014/main" id="{BC6BA5A1-2E7A-413B-B53A-B966E77B7789}"/>
                  </a:ext>
                </a:extLst>
              </p:cNvPr>
              <p:cNvSpPr txBox="1">
                <a:spLocks noRot="1" noChangeAspect="1" noMove="1" noResize="1" noEditPoints="1" noAdjustHandles="1" noChangeArrowheads="1" noChangeShapeType="1" noTextEdit="1"/>
              </p:cNvSpPr>
              <p:nvPr/>
            </p:nvSpPr>
            <p:spPr>
              <a:xfrm>
                <a:off x="4302698" y="3170974"/>
                <a:ext cx="49860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6FF0F96-5C1E-41C0-BECF-FC67BF7D257A}"/>
                  </a:ext>
                </a:extLst>
              </p:cNvPr>
              <p:cNvSpPr txBox="1"/>
              <p:nvPr/>
            </p:nvSpPr>
            <p:spPr>
              <a:xfrm>
                <a:off x="4302698" y="5771760"/>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2</m:t>
                      </m:r>
                    </m:oMath>
                  </m:oMathPara>
                </a14:m>
                <a:endParaRPr lang="en-US" altLang="ja-JP" sz="1400" dirty="0"/>
              </a:p>
            </p:txBody>
          </p:sp>
        </mc:Choice>
        <mc:Fallback xmlns="">
          <p:sp>
            <p:nvSpPr>
              <p:cNvPr id="53" name="テキスト ボックス 52">
                <a:extLst>
                  <a:ext uri="{FF2B5EF4-FFF2-40B4-BE49-F238E27FC236}">
                    <a16:creationId xmlns:a16="http://schemas.microsoft.com/office/drawing/2014/main" id="{C6FF0F96-5C1E-41C0-BECF-FC67BF7D257A}"/>
                  </a:ext>
                </a:extLst>
              </p:cNvPr>
              <p:cNvSpPr txBox="1">
                <a:spLocks noRot="1" noChangeAspect="1" noMove="1" noResize="1" noEditPoints="1" noAdjustHandles="1" noChangeArrowheads="1" noChangeShapeType="1" noTextEdit="1"/>
              </p:cNvSpPr>
              <p:nvPr/>
            </p:nvSpPr>
            <p:spPr>
              <a:xfrm>
                <a:off x="4302698" y="5771760"/>
                <a:ext cx="49860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070A6FFA-371B-4BC7-B8AD-D4CA6CC09D25}"/>
                  </a:ext>
                </a:extLst>
              </p:cNvPr>
              <p:cNvSpPr txBox="1"/>
              <p:nvPr/>
            </p:nvSpPr>
            <p:spPr>
              <a:xfrm>
                <a:off x="6007034"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4" name="テキスト ボックス 53">
                <a:extLst>
                  <a:ext uri="{FF2B5EF4-FFF2-40B4-BE49-F238E27FC236}">
                    <a16:creationId xmlns:a16="http://schemas.microsoft.com/office/drawing/2014/main" id="{070A6FFA-371B-4BC7-B8AD-D4CA6CC09D25}"/>
                  </a:ext>
                </a:extLst>
              </p:cNvPr>
              <p:cNvSpPr txBox="1">
                <a:spLocks noRot="1" noChangeAspect="1" noMove="1" noResize="1" noEditPoints="1" noAdjustHandles="1" noChangeArrowheads="1" noChangeShapeType="1" noTextEdit="1"/>
              </p:cNvSpPr>
              <p:nvPr/>
            </p:nvSpPr>
            <p:spPr>
              <a:xfrm>
                <a:off x="6007034" y="5984111"/>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BBEA442-988A-45A0-A203-7C9D7AA936DA}"/>
                  </a:ext>
                </a:extLst>
              </p:cNvPr>
              <p:cNvSpPr txBox="1"/>
              <p:nvPr/>
            </p:nvSpPr>
            <p:spPr>
              <a:xfrm>
                <a:off x="4302698" y="4423017"/>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0</m:t>
                      </m:r>
                    </m:oMath>
                  </m:oMathPara>
                </a14:m>
                <a:endParaRPr lang="en-US" altLang="ja-JP" sz="1400" dirty="0"/>
              </a:p>
            </p:txBody>
          </p:sp>
        </mc:Choice>
        <mc:Fallback xmlns="">
          <p:sp>
            <p:nvSpPr>
              <p:cNvPr id="55" name="テキスト ボックス 54">
                <a:extLst>
                  <a:ext uri="{FF2B5EF4-FFF2-40B4-BE49-F238E27FC236}">
                    <a16:creationId xmlns:a16="http://schemas.microsoft.com/office/drawing/2014/main" id="{7BBEA442-988A-45A0-A203-7C9D7AA936DA}"/>
                  </a:ext>
                </a:extLst>
              </p:cNvPr>
              <p:cNvSpPr txBox="1">
                <a:spLocks noRot="1" noChangeAspect="1" noMove="1" noResize="1" noEditPoints="1" noAdjustHandles="1" noChangeArrowheads="1" noChangeShapeType="1" noTextEdit="1"/>
              </p:cNvSpPr>
              <p:nvPr/>
            </p:nvSpPr>
            <p:spPr>
              <a:xfrm>
                <a:off x="4302698" y="4423017"/>
                <a:ext cx="498603"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2</a:t>
                </a:r>
                <a:r>
                  <a:rPr lang="ja-JP" altLang="en-US" sz="2800" dirty="0"/>
                  <a:t>次関数の中心をずらして配置することで、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8"/>
                <a:stretch>
                  <a:fillRect l="-963" t="-18750" b="-10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2B6C8DC2-C85B-4651-8A57-7BCBB412E590}"/>
                  </a:ext>
                </a:extLst>
              </p:cNvPr>
              <p:cNvSpPr txBox="1"/>
              <p:nvPr/>
            </p:nvSpPr>
            <p:spPr>
              <a:xfrm>
                <a:off x="6719287"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59" name="テキスト ボックス 58">
                <a:extLst>
                  <a:ext uri="{FF2B5EF4-FFF2-40B4-BE49-F238E27FC236}">
                    <a16:creationId xmlns:a16="http://schemas.microsoft.com/office/drawing/2014/main" id="{2B6C8DC2-C85B-4651-8A57-7BCBB412E590}"/>
                  </a:ext>
                </a:extLst>
              </p:cNvPr>
              <p:cNvSpPr txBox="1">
                <a:spLocks noRot="1" noChangeAspect="1" noMove="1" noResize="1" noEditPoints="1" noAdjustHandles="1" noChangeArrowheads="1" noChangeShapeType="1" noTextEdit="1"/>
              </p:cNvSpPr>
              <p:nvPr/>
            </p:nvSpPr>
            <p:spPr>
              <a:xfrm>
                <a:off x="6719287" y="5984111"/>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2D4B73A3-BAE8-4CFA-B8AC-F51C4C8BEF35}"/>
                  </a:ext>
                </a:extLst>
              </p:cNvPr>
              <p:cNvSpPr txBox="1"/>
              <p:nvPr/>
            </p:nvSpPr>
            <p:spPr>
              <a:xfrm>
                <a:off x="4302698" y="3748646"/>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0" name="テキスト ボックス 59">
                <a:extLst>
                  <a:ext uri="{FF2B5EF4-FFF2-40B4-BE49-F238E27FC236}">
                    <a16:creationId xmlns:a16="http://schemas.microsoft.com/office/drawing/2014/main" id="{2D4B73A3-BAE8-4CFA-B8AC-F51C4C8BEF35}"/>
                  </a:ext>
                </a:extLst>
              </p:cNvPr>
              <p:cNvSpPr txBox="1">
                <a:spLocks noRot="1" noChangeAspect="1" noMove="1" noResize="1" noEditPoints="1" noAdjustHandles="1" noChangeArrowheads="1" noChangeShapeType="1" noTextEdit="1"/>
              </p:cNvSpPr>
              <p:nvPr/>
            </p:nvSpPr>
            <p:spPr>
              <a:xfrm>
                <a:off x="4302698" y="3748646"/>
                <a:ext cx="498603"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DB2553DD-CAC2-42A3-9AAF-37B93AAD589C}"/>
                  </a:ext>
                </a:extLst>
              </p:cNvPr>
              <p:cNvSpPr txBox="1"/>
              <p:nvPr/>
            </p:nvSpPr>
            <p:spPr>
              <a:xfrm>
                <a:off x="5275616" y="5984111"/>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1" name="テキスト ボックス 60">
                <a:extLst>
                  <a:ext uri="{FF2B5EF4-FFF2-40B4-BE49-F238E27FC236}">
                    <a16:creationId xmlns:a16="http://schemas.microsoft.com/office/drawing/2014/main" id="{DB2553DD-CAC2-42A3-9AAF-37B93AAD589C}"/>
                  </a:ext>
                </a:extLst>
              </p:cNvPr>
              <p:cNvSpPr txBox="1">
                <a:spLocks noRot="1" noChangeAspect="1" noMove="1" noResize="1" noEditPoints="1" noAdjustHandles="1" noChangeArrowheads="1" noChangeShapeType="1" noTextEdit="1"/>
              </p:cNvSpPr>
              <p:nvPr/>
            </p:nvSpPr>
            <p:spPr>
              <a:xfrm>
                <a:off x="5275616" y="5984111"/>
                <a:ext cx="498603"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D7627AD-BA96-4ED3-A20B-ABA83D5581CE}"/>
                  </a:ext>
                </a:extLst>
              </p:cNvPr>
              <p:cNvSpPr txBox="1"/>
              <p:nvPr/>
            </p:nvSpPr>
            <p:spPr>
              <a:xfrm>
                <a:off x="4302698" y="5097388"/>
                <a:ext cx="49860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400" b="1"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oMath>
                  </m:oMathPara>
                </a14:m>
                <a:endParaRPr lang="en-US" altLang="ja-JP" sz="1400" dirty="0"/>
              </a:p>
            </p:txBody>
          </p:sp>
        </mc:Choice>
        <mc:Fallback xmlns="">
          <p:sp>
            <p:nvSpPr>
              <p:cNvPr id="62" name="テキスト ボックス 61">
                <a:extLst>
                  <a:ext uri="{FF2B5EF4-FFF2-40B4-BE49-F238E27FC236}">
                    <a16:creationId xmlns:a16="http://schemas.microsoft.com/office/drawing/2014/main" id="{8D7627AD-BA96-4ED3-A20B-ABA83D5581CE}"/>
                  </a:ext>
                </a:extLst>
              </p:cNvPr>
              <p:cNvSpPr txBox="1">
                <a:spLocks noRot="1" noChangeAspect="1" noMove="1" noResize="1" noEditPoints="1" noAdjustHandles="1" noChangeArrowheads="1" noChangeShapeType="1" noTextEdit="1"/>
              </p:cNvSpPr>
              <p:nvPr/>
            </p:nvSpPr>
            <p:spPr>
              <a:xfrm>
                <a:off x="4302698" y="5097388"/>
                <a:ext cx="498603" cy="307777"/>
              </a:xfrm>
              <a:prstGeom prst="rect">
                <a:avLst/>
              </a:prstGeom>
              <a:blipFill>
                <a:blip r:embed="rId11"/>
                <a:stretch>
                  <a:fillRect/>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3851" y="5031356"/>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5546" y="5084263"/>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78003" y="3824698"/>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4561" y="3233304"/>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69352" y="3826973"/>
            <a:ext cx="636562" cy="7080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68669" y="4184962"/>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18703" y="3852248"/>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1715" y="5368289"/>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0590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059014"/>
                <a:ext cx="2311287" cy="369332"/>
              </a:xfrm>
              <a:prstGeom prst="rect">
                <a:avLst/>
              </a:prstGeom>
              <a:blipFill>
                <a:blip r:embed="rId12"/>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966A707C-2A05-4773-97D7-D7CBFC4D87CF}"/>
                  </a:ext>
                </a:extLst>
              </p:cNvPr>
              <p:cNvSpPr txBox="1"/>
              <p:nvPr/>
            </p:nvSpPr>
            <p:spPr>
              <a:xfrm>
                <a:off x="4689178" y="2017896"/>
                <a:ext cx="3205574" cy="59618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smtClean="0">
                              <a:latin typeface="Cambria Math" panose="02040503050406030204" pitchFamily="18" charset="0"/>
                            </a:rPr>
                            <m:t>1</m:t>
                          </m:r>
                        </m:num>
                        <m:den>
                          <m:r>
                            <a:rPr lang="en-US" altLang="ja-JP" sz="1600" b="0" i="1" smtClean="0">
                              <a:latin typeface="Cambria Math" panose="02040503050406030204" pitchFamily="18" charset="0"/>
                            </a:rPr>
                            <m:t>𝑁</m:t>
                          </m:r>
                        </m:den>
                      </m:f>
                      <m:nary>
                        <m:naryPr>
                          <m:chr m:val="∑"/>
                          <m:limLoc m:val="subSup"/>
                          <m:ctrlPr>
                            <a:rPr lang="en-US" altLang="ja-JP" sz="1600" i="1">
                              <a:latin typeface="Cambria Math" panose="02040503050406030204" pitchFamily="18" charset="0"/>
                              <a:ea typeface="Cambria Math" panose="02040503050406030204" pitchFamily="18" charset="0"/>
                            </a:rPr>
                          </m:ctrlPr>
                        </m:naryPr>
                        <m:sub>
                          <m:r>
                            <m:rPr>
                              <m:brk m:alnAt="25"/>
                            </m:rPr>
                            <a:rPr lang="en-US" altLang="ja-JP" sz="1600" i="1">
                              <a:latin typeface="Cambria Math" panose="02040503050406030204" pitchFamily="18" charset="0"/>
                              <a:ea typeface="Cambria Math" panose="02040503050406030204" pitchFamily="18" charset="0"/>
                            </a:rPr>
                            <m:t>𝑛</m:t>
                          </m:r>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ea typeface="Cambria Math" panose="02040503050406030204" pitchFamily="18" charset="0"/>
                            </a:rPr>
                            <m:t>𝑁</m:t>
                          </m:r>
                        </m:sup>
                        <m:e>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𝑛</m:t>
                                      </m:r>
                                    </m:sub>
                                  </m:sSub>
                                  <m:r>
                                    <a:rPr lang="en-US" altLang="ja-JP" sz="1600" b="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𝑐</m:t>
                                  </m:r>
                                </m:e>
                              </m:d>
                            </m:e>
                            <m:sup>
                              <m:r>
                                <a:rPr lang="en-US" altLang="ja-JP" sz="1600" i="1">
                                  <a:latin typeface="Cambria Math" panose="02040503050406030204" pitchFamily="18" charset="0"/>
                                  <a:ea typeface="Cambria Math" panose="02040503050406030204" pitchFamily="18" charset="0"/>
                                </a:rPr>
                                <m:t>2</m:t>
                              </m:r>
                            </m:sup>
                          </m:sSup>
                        </m:e>
                      </m:nary>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𝑑</m:t>
                      </m:r>
                    </m:oMath>
                  </m:oMathPara>
                </a14:m>
                <a:endParaRPr kumimoji="1" lang="ja-JP" altLang="en-US" sz="1600" dirty="0"/>
              </a:p>
            </p:txBody>
          </p:sp>
        </mc:Choice>
        <mc:Fallback xmlns="">
          <p:sp>
            <p:nvSpPr>
              <p:cNvPr id="89" name="テキスト ボックス 88">
                <a:extLst>
                  <a:ext uri="{FF2B5EF4-FFF2-40B4-BE49-F238E27FC236}">
                    <a16:creationId xmlns:a16="http://schemas.microsoft.com/office/drawing/2014/main" id="{966A707C-2A05-4773-97D7-D7CBFC4D87CF}"/>
                  </a:ext>
                </a:extLst>
              </p:cNvPr>
              <p:cNvSpPr txBox="1">
                <a:spLocks noRot="1" noChangeAspect="1" noMove="1" noResize="1" noEditPoints="1" noAdjustHandles="1" noChangeArrowheads="1" noChangeShapeType="1" noTextEdit="1"/>
              </p:cNvSpPr>
              <p:nvPr/>
            </p:nvSpPr>
            <p:spPr>
              <a:xfrm>
                <a:off x="4689178" y="2017896"/>
                <a:ext cx="3205574" cy="59618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6623709" y="2510495"/>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6623709" y="2510495"/>
                <a:ext cx="1217976" cy="307777"/>
              </a:xfrm>
              <a:prstGeom prst="rect">
                <a:avLst/>
              </a:prstGeom>
              <a:blipFill>
                <a:blip r:embed="rId14"/>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460836" y="2994833"/>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398863" y="2951278"/>
                <a:ext cx="1656934"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e>
                      </m:d>
                    </m:oMath>
                  </m:oMathPara>
                </a14:m>
                <a:endParaRPr kumimoji="1" lang="ja-JP" altLang="en-US"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398863" y="2951278"/>
                <a:ext cx="1656934" cy="369332"/>
              </a:xfrm>
              <a:prstGeom prst="rect">
                <a:avLst/>
              </a:prstGeom>
              <a:blipFill>
                <a:blip r:embed="rId1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386879" y="3515362"/>
                <a:ext cx="2340031"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panose="02040503050406030204" pitchFamily="18" charset="0"/>
                            </a:rPr>
                            <m:t>exp</m:t>
                          </m:r>
                        </m:fName>
                        <m:e>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10</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m:t>
                                  </m:r>
                                </m:e>
                              </m:d>
                            </m:e>
                          </m:d>
                        </m:e>
                      </m:func>
                      <m:r>
                        <a:rPr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386879" y="3515362"/>
                <a:ext cx="2340031" cy="335476"/>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30321" y="4384144"/>
                <a:ext cx="2727880"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sgn</m:t>
                          </m:r>
                        </m:fName>
                        <m:e>
                          <m:d>
                            <m:dPr>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func>
                      <m:sSup>
                        <m:sSupPr>
                          <m:ctrlPr>
                            <a:rPr lang="en-US" altLang="ja-JP" sz="1400" b="0" i="1" smtClean="0">
                              <a:latin typeface="Cambria Math" panose="02040503050406030204" pitchFamily="18" charset="0"/>
                              <a:ea typeface="Cambria Math" panose="02040503050406030204" pitchFamily="18" charset="0"/>
                            </a:rPr>
                          </m:ctrlPr>
                        </m:sSup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1</m:t>
                                  </m:r>
                                </m:e>
                              </m:d>
                            </m:e>
                          </m:d>
                        </m:e>
                        <m:sup>
                          <m:r>
                            <a:rPr lang="en-US" altLang="ja-JP" sz="1400" b="0" i="1" smtClean="0">
                              <a:latin typeface="Cambria Math" panose="02040503050406030204" pitchFamily="18" charset="0"/>
                              <a:ea typeface="Cambria Math" panose="02040503050406030204" pitchFamily="18" charset="0"/>
                            </a:rPr>
                            <m:t>0.25</m:t>
                          </m:r>
                        </m:sup>
                      </m:sSup>
                    </m:oMath>
                  </m:oMathPara>
                </a14:m>
                <a:endParaRPr kumimoji="1" lang="ja-JP" altLang="en-US" sz="14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30321" y="4384144"/>
                <a:ext cx="2727880" cy="335476"/>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05A3F727-721F-467B-AB79-9D27D9760B5E}"/>
                  </a:ext>
                </a:extLst>
              </p:cNvPr>
              <p:cNvSpPr txBox="1"/>
              <p:nvPr/>
            </p:nvSpPr>
            <p:spPr>
              <a:xfrm>
                <a:off x="1326345" y="5216517"/>
                <a:ext cx="2153755" cy="3693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𝑔</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m:rPr>
                          <m:sty m:val="p"/>
                        </m:rPr>
                        <a:rPr lang="en-US" altLang="ja-JP" i="0" smtClean="0">
                          <a:latin typeface="Cambria Math" panose="02040503050406030204" pitchFamily="18" charset="0"/>
                        </a:rPr>
                        <m:t>c</m:t>
                      </m:r>
                      <m:r>
                        <m:rPr>
                          <m:sty m:val="p"/>
                        </m:rPr>
                        <a:rPr lang="en-US" altLang="ja-JP" b="0" i="0" smtClean="0">
                          <a:latin typeface="Cambria Math" panose="02040503050406030204" pitchFamily="18" charset="0"/>
                        </a:rPr>
                        <m:t>os</m:t>
                      </m:r>
                      <m:r>
                        <a:rPr lang="ja-JP" altLang="en-US" i="1">
                          <a:latin typeface="Cambria Math" panose="02040503050406030204" pitchFamily="18" charset="0"/>
                        </a:rPr>
                        <m:t>関数</m:t>
                      </m:r>
                      <m:r>
                        <a:rPr lang="en-US" altLang="ja-JP" b="0" i="1" smtClean="0">
                          <a:latin typeface="Cambria Math" panose="02040503050406030204" pitchFamily="18" charset="0"/>
                          <a:ea typeface="Cambria Math" panose="02040503050406030204" pitchFamily="18" charset="0"/>
                        </a:rPr>
                        <m:t>≤0</m:t>
                      </m:r>
                    </m:oMath>
                  </m:oMathPara>
                </a14:m>
                <a:endParaRPr kumimoji="1" lang="ja-JP" altLang="en-US" dirty="0"/>
              </a:p>
            </p:txBody>
          </p:sp>
        </mc:Choice>
        <mc:Fallback xmlns="">
          <p:sp>
            <p:nvSpPr>
              <p:cNvPr id="131" name="テキスト ボックス 130">
                <a:extLst>
                  <a:ext uri="{FF2B5EF4-FFF2-40B4-BE49-F238E27FC236}">
                    <a16:creationId xmlns:a16="http://schemas.microsoft.com/office/drawing/2014/main" id="{05A3F727-721F-467B-AB79-9D27D9760B5E}"/>
                  </a:ext>
                </a:extLst>
              </p:cNvPr>
              <p:cNvSpPr txBox="1">
                <a:spLocks noRot="1" noChangeAspect="1" noMove="1" noResize="1" noEditPoints="1" noAdjustHandles="1" noChangeArrowheads="1" noChangeShapeType="1" noTextEdit="1"/>
              </p:cNvSpPr>
              <p:nvPr/>
            </p:nvSpPr>
            <p:spPr>
              <a:xfrm>
                <a:off x="1326345" y="5216517"/>
                <a:ext cx="2153755" cy="369397"/>
              </a:xfrm>
              <a:prstGeom prst="rect">
                <a:avLst/>
              </a:prstGeom>
              <a:blipFill>
                <a:blip r:embed="rId18"/>
                <a:stretch>
                  <a:fillRect b="-10000"/>
                </a:stretch>
              </a:blipFill>
            </p:spPr>
            <p:txBody>
              <a:bodyPr/>
              <a:lstStyle/>
              <a:p>
                <a:r>
                  <a:rPr lang="ja-JP" altLang="en-US">
                    <a:noFill/>
                  </a:rPr>
                  <a:t> </a:t>
                </a:r>
              </a:p>
            </p:txBody>
          </p:sp>
        </mc:Fallback>
      </mc:AlternateContent>
      <p:pic>
        <p:nvPicPr>
          <p:cNvPr id="6" name="図 5" descr="グラフ&#10;&#10;自動的に生成された説明">
            <a:extLst>
              <a:ext uri="{FF2B5EF4-FFF2-40B4-BE49-F238E27FC236}">
                <a16:creationId xmlns:a16="http://schemas.microsoft.com/office/drawing/2014/main" id="{2AC8CFCA-A154-4A99-AED2-B0B0ABCC30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55255" y="3027344"/>
            <a:ext cx="3090263" cy="3090263"/>
          </a:xfrm>
          <a:prstGeom prst="rect">
            <a:avLst/>
          </a:prstGeom>
        </p:spPr>
      </p:pic>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7965033" y="2042690"/>
                <a:ext cx="4087941"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i="1" smtClean="0">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cos</m:t>
                              </m:r>
                            </m:fName>
                            <m:e>
                              <m:d>
                                <m:dPr>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2</m:t>
                                  </m:r>
                                  <m:r>
                                    <a:rPr lang="en-US" altLang="ja-JP" sz="1400" i="1">
                                      <a:latin typeface="Cambria Math" panose="02040503050406030204" pitchFamily="18" charset="0"/>
                                      <a:ea typeface="Cambria Math" panose="02040503050406030204" pitchFamily="18" charset="0"/>
                                    </a:rPr>
                                    <m:t>𝜋</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𝑐</m:t>
                                      </m:r>
                                    </m:e>
                                  </m:d>
                                </m:e>
                              </m:d>
                            </m:e>
                          </m:func>
                        </m:e>
                      </m:nary>
                      <m:r>
                        <a:rPr lang="en-US" altLang="ja-JP" sz="1400" b="0" i="1" smtClean="0">
                          <a:latin typeface="Cambria Math" panose="02040503050406030204" pitchFamily="18" charset="0"/>
                          <a:ea typeface="Cambria Math" panose="02040503050406030204" pitchFamily="18" charset="0"/>
                        </a:rPr>
                        <m:t>+</m:t>
                      </m:r>
                      <m:func>
                        <m:funcPr>
                          <m:ctrlPr>
                            <a:rPr lang="en-US" altLang="ja-JP" sz="1400" b="0" i="1" smtClean="0">
                              <a:latin typeface="Cambria Math" panose="02040503050406030204" pitchFamily="18" charset="0"/>
                              <a:ea typeface="Cambria Math" panose="02040503050406030204" pitchFamily="18" charset="0"/>
                            </a:rPr>
                          </m:ctrlPr>
                        </m:funcPr>
                        <m:fName>
                          <m:r>
                            <m:rPr>
                              <m:sty m:val="p"/>
                            </m:rPr>
                            <a:rPr lang="en-US" altLang="ja-JP" sz="1400" b="0" i="0" smtClean="0">
                              <a:latin typeface="Cambria Math" panose="02040503050406030204" pitchFamily="18" charset="0"/>
                              <a:ea typeface="Cambria Math" panose="02040503050406030204" pitchFamily="18" charset="0"/>
                            </a:rPr>
                            <m:t>cos</m:t>
                          </m:r>
                        </m:fName>
                        <m:e>
                          <m:r>
                            <a:rPr lang="en-US" altLang="ja-JP" sz="1400" b="0" i="1" smtClean="0">
                              <a:latin typeface="Cambria Math" panose="02040503050406030204" pitchFamily="18" charset="0"/>
                              <a:ea typeface="Cambria Math" panose="02040503050406030204" pitchFamily="18" charset="0"/>
                            </a:rPr>
                            <m:t>(2</m:t>
                          </m:r>
                          <m:r>
                            <a:rPr lang="en-US" altLang="ja-JP" sz="1400" b="0" i="1" smtClean="0">
                              <a:latin typeface="Cambria Math" panose="02040503050406030204" pitchFamily="18" charset="0"/>
                              <a:ea typeface="Cambria Math" panose="02040503050406030204" pitchFamily="18" charset="0"/>
                            </a:rPr>
                            <m:t>𝜋</m:t>
                          </m:r>
                          <m:rad>
                            <m:radPr>
                              <m:degHide m:val="on"/>
                              <m:ctrlPr>
                                <a:rPr lang="en-US" altLang="ja-JP" sz="1400" b="0" i="1" smtClean="0">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r>
                            <a:rPr lang="en-US" altLang="ja-JP" sz="1400" b="0" i="1" smtClean="0">
                              <a:latin typeface="Cambria Math" panose="02040503050406030204" pitchFamily="18" charset="0"/>
                              <a:ea typeface="Cambria Math" panose="02040503050406030204" pitchFamily="18" charset="0"/>
                            </a:rPr>
                            <m:t>)</m:t>
                          </m:r>
                        </m:e>
                      </m:func>
                    </m:oMath>
                  </m:oMathPara>
                </a14:m>
                <a:endParaRPr kumimoji="1" lang="ja-JP" altLang="en-US" sz="1400" dirty="0"/>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7965033" y="2042690"/>
                <a:ext cx="4087941" cy="533288"/>
              </a:xfrm>
              <a:prstGeom prst="rect">
                <a:avLst/>
              </a:prstGeom>
              <a:blipFill>
                <a:blip r:embed="rId20"/>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1609" y="4638180"/>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1609" y="4638180"/>
                <a:ext cx="995599" cy="307777"/>
              </a:xfrm>
              <a:prstGeom prst="rect">
                <a:avLst/>
              </a:prstGeom>
              <a:blipFill>
                <a:blip r:embed="rId21"/>
                <a:stretch>
                  <a:fillRect t="-4000" b="-20000"/>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079238" y="4486855"/>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星: 5 pt 135">
            <a:extLst>
              <a:ext uri="{FF2B5EF4-FFF2-40B4-BE49-F238E27FC236}">
                <a16:creationId xmlns:a16="http://schemas.microsoft.com/office/drawing/2014/main" id="{D725DBCE-73FC-43D6-BA51-FAF60F68C364}"/>
              </a:ext>
            </a:extLst>
          </p:cNvPr>
          <p:cNvSpPr/>
          <p:nvPr/>
        </p:nvSpPr>
        <p:spPr>
          <a:xfrm>
            <a:off x="10037579" y="4332879"/>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153022" y="4572476"/>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153022" y="4572476"/>
                <a:ext cx="995599" cy="307777"/>
              </a:xfrm>
              <a:prstGeom prst="rect">
                <a:avLst/>
              </a:prstGeom>
              <a:blipFill>
                <a:blip r:embed="rId22"/>
                <a:stretch>
                  <a:fillRect t="-3922" b="-19608"/>
                </a:stretch>
              </a:blipFill>
            </p:spPr>
            <p:txBody>
              <a:bodyPr/>
              <a:lstStyle/>
              <a:p>
                <a:r>
                  <a:rPr lang="ja-JP" altLang="en-US">
                    <a:noFill/>
                  </a:rPr>
                  <a:t> </a:t>
                </a:r>
              </a:p>
            </p:txBody>
          </p:sp>
        </mc:Fallback>
      </mc:AlternateContent>
      <p:cxnSp>
        <p:nvCxnSpPr>
          <p:cNvPr id="138" name="直線コネクタ 137">
            <a:extLst>
              <a:ext uri="{FF2B5EF4-FFF2-40B4-BE49-F238E27FC236}">
                <a16:creationId xmlns:a16="http://schemas.microsoft.com/office/drawing/2014/main" id="{D64FB4DC-EBF0-4251-B844-477C7F1A4037}"/>
              </a:ext>
            </a:extLst>
          </p:cNvPr>
          <p:cNvCxnSpPr>
            <a:cxnSpLocks/>
          </p:cNvCxnSpPr>
          <p:nvPr/>
        </p:nvCxnSpPr>
        <p:spPr>
          <a:xfrm flipV="1">
            <a:off x="10174171" y="4228300"/>
            <a:ext cx="179504" cy="18095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星: 5 pt 138">
            <a:extLst>
              <a:ext uri="{FF2B5EF4-FFF2-40B4-BE49-F238E27FC236}">
                <a16:creationId xmlns:a16="http://schemas.microsoft.com/office/drawing/2014/main" id="{376A1BE7-6C1F-4CDD-8DCF-50EC860E786B}"/>
              </a:ext>
            </a:extLst>
          </p:cNvPr>
          <p:cNvSpPr/>
          <p:nvPr/>
        </p:nvSpPr>
        <p:spPr>
          <a:xfrm>
            <a:off x="10263923" y="4108181"/>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3855" y="3717488"/>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523913" y="2799269"/>
            <a:ext cx="1217976" cy="307777"/>
          </a:xfrm>
          <a:prstGeom prst="rect">
            <a:avLst/>
          </a:prstGeom>
          <a:noFill/>
        </p:spPr>
        <p:txBody>
          <a:bodyPr wrap="square" rtlCol="0">
            <a:spAutoFit/>
          </a:bodyPr>
          <a:lstStyle/>
          <a:p>
            <a:pPr algn="ctr"/>
            <a:r>
              <a:rPr kumimoji="1" lang="ja-JP" altLang="en-US" sz="1400" dirty="0"/>
              <a:t>非凸制約</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804203" y="2799269"/>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4" name="テキスト ボックス 143">
            <a:extLst>
              <a:ext uri="{FF2B5EF4-FFF2-40B4-BE49-F238E27FC236}">
                <a16:creationId xmlns:a16="http://schemas.microsoft.com/office/drawing/2014/main" id="{4EEA031A-95A0-4330-9E4C-AC6AE370760F}"/>
              </a:ext>
            </a:extLst>
          </p:cNvPr>
          <p:cNvSpPr txBox="1"/>
          <p:nvPr/>
        </p:nvSpPr>
        <p:spPr>
          <a:xfrm>
            <a:off x="2964611" y="2989434"/>
            <a:ext cx="915084"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6306" y="38317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787974" y="5585060"/>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0839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88053" y="2569810"/>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468623" y="351382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460836" y="410834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6306" y="469663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460836" y="5249438"/>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Tree>
    <p:extLst>
      <p:ext uri="{BB962C8B-B14F-4D97-AF65-F5344CB8AC3E}">
        <p14:creationId xmlns:p14="http://schemas.microsoft.com/office/powerpoint/2010/main" val="670013810"/>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Yokogawa_Standard_PPTtemplate_2021N</Template>
  <TotalTime>4512</TotalTime>
  <Words>7028</Words>
  <Application>Microsoft Office PowerPoint</Application>
  <PresentationFormat>ワイド画面</PresentationFormat>
  <Paragraphs>1221</Paragraphs>
  <Slides>50</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Meiryo UI</vt:lpstr>
      <vt:lpstr>游ゴシック</vt:lpstr>
      <vt:lpstr>Arial</vt:lpstr>
      <vt:lpstr>Cambria Math</vt:lpstr>
      <vt:lpstr>Wingdings</vt:lpstr>
      <vt:lpstr>Yokogawa_Template_Standard</vt:lpstr>
      <vt:lpstr>共同研究の2022年度成果報告と 来年度のご相談について</vt:lpstr>
      <vt:lpstr>今回のお打合せの目的と概要</vt:lpstr>
      <vt:lpstr>研究目的・内容</vt:lpstr>
      <vt:lpstr>アプローチ</vt:lpstr>
      <vt:lpstr>2022年度 共同研究　下期進捗</vt:lpstr>
      <vt:lpstr>制約対処法の分類</vt:lpstr>
      <vt:lpstr>最適化方法</vt:lpstr>
      <vt:lpstr>成果概要</vt:lpstr>
      <vt:lpstr>最適化問題</vt:lpstr>
      <vt:lpstr>結果まとめ</vt:lpstr>
      <vt:lpstr>探索性能：最良解の推移</vt:lpstr>
      <vt:lpstr>探索性能：最良解の推移</vt:lpstr>
      <vt:lpstr>合体アルゴリズムのスケジューリング問題への適用</vt:lpstr>
      <vt:lpstr>今回使用した問題：製紙工場・蒸解工程</vt:lpstr>
      <vt:lpstr>最適化問題</vt:lpstr>
      <vt:lpstr>問題規模</vt:lpstr>
      <vt:lpstr>結果まとめ</vt:lpstr>
      <vt:lpstr>探索性能：最良解の推移</vt:lpstr>
      <vt:lpstr>算出された操作計画</vt:lpstr>
      <vt:lpstr>考察：パレートフロンティアの広さの影響</vt:lpstr>
      <vt:lpstr>最適化問題</vt:lpstr>
      <vt:lpstr>結果まとめ</vt:lpstr>
      <vt:lpstr>探索性能：最良解の推移</vt:lpstr>
      <vt:lpstr>探索性能：最良解の推移</vt:lpstr>
      <vt:lpstr>アルゴリズム開発・検証の進捗</vt:lpstr>
      <vt:lpstr>問題分割に基づく制約対処法</vt:lpstr>
      <vt:lpstr>問題分割における正規化方法</vt:lpstr>
      <vt:lpstr>探索性能</vt:lpstr>
      <vt:lpstr>考察：正規化の影響</vt:lpstr>
      <vt:lpstr>まとめ</vt:lpstr>
      <vt:lpstr>まとめ</vt:lpstr>
      <vt:lpstr>2022年度 外部発表</vt:lpstr>
      <vt:lpstr>2022年度　評価状況（最適化技術）</vt:lpstr>
      <vt:lpstr>非凸性に対する性能検証</vt:lpstr>
      <vt:lpstr>バイナリ変数への拡張</vt:lpstr>
      <vt:lpstr>対象問題の性質と課題の対応関係</vt:lpstr>
      <vt:lpstr>まとめ</vt:lpstr>
      <vt:lpstr>学生の研究体制</vt:lpstr>
      <vt:lpstr>2023年度 研究開発計画</vt:lpstr>
      <vt:lpstr>2022年度下期の研究開発項目</vt:lpstr>
      <vt:lpstr>まとめ</vt:lpstr>
      <vt:lpstr>PowerPoint プレゼンテーション</vt:lpstr>
      <vt:lpstr>近傍生成法</vt:lpstr>
      <vt:lpstr>検証項目</vt:lpstr>
      <vt:lpstr>可能領域が狭い場合の探索戦略</vt:lpstr>
      <vt:lpstr>探索戦略に基づく理想的な構成</vt:lpstr>
      <vt:lpstr>検証したアルゴリズム案</vt:lpstr>
      <vt:lpstr>探索性能：最良解の推移</vt:lpstr>
      <vt:lpstr>解の軌道</vt:lpstr>
      <vt:lpstr>考察：切替条件と初期個体の影響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熊谷 渉</cp:lastModifiedBy>
  <cp:revision>681</cp:revision>
  <dcterms:created xsi:type="dcterms:W3CDTF">2022-01-26T00:23:42Z</dcterms:created>
  <dcterms:modified xsi:type="dcterms:W3CDTF">2023-03-07T17:20:57Z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